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7" r:id="rId2"/>
    <p:sldId id="291" r:id="rId3"/>
    <p:sldId id="293" r:id="rId4"/>
    <p:sldId id="296" r:id="rId5"/>
    <p:sldId id="302" r:id="rId6"/>
    <p:sldId id="294" r:id="rId7"/>
    <p:sldId id="295" r:id="rId8"/>
    <p:sldId id="297" r:id="rId9"/>
    <p:sldId id="299" r:id="rId10"/>
    <p:sldId id="298" r:id="rId11"/>
    <p:sldId id="300" r:id="rId12"/>
    <p:sldId id="301" r:id="rId13"/>
    <p:sldId id="303" r:id="rId14"/>
    <p:sldId id="304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009"/>
    <p:restoredTop sz="89320"/>
  </p:normalViewPr>
  <p:slideViewPr>
    <p:cSldViewPr snapToGrid="0">
      <p:cViewPr varScale="1">
        <p:scale>
          <a:sx n="114" d="100"/>
          <a:sy n="114" d="100"/>
        </p:scale>
        <p:origin x="63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8EB83-4C79-A342-9135-A9C54C014FD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94CB9C-E3BA-8549-842B-279FDF4AA36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305999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Now let’s start the part two of my qualifying exam. Thank you again for being my committee member.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project I present is </a:t>
            </a:r>
            <a:r>
              <a:rPr kumimoji="1" lang="en-US" altLang="zh-CN" dirty="0" err="1">
                <a:latin typeface="Georgia Pro" panose="02040502050405020303" pitchFamily="18" charset="0"/>
              </a:rPr>
              <a:t>NeuralEditor</a:t>
            </a:r>
            <a:r>
              <a:rPr kumimoji="1" lang="en-US" altLang="zh-CN" dirty="0">
                <a:latin typeface="Georgia Pro" panose="02040502050405020303" pitchFamily="18" charset="0"/>
              </a:rPr>
              <a:t>: </a:t>
            </a:r>
            <a:r>
              <a:rPr kumimoji="1" lang="en-US" altLang="zh-CN" sz="1200" dirty="0">
                <a:latin typeface="Georgia Pro" panose="02040502050405020303" pitchFamily="18" charset="0"/>
              </a:rPr>
              <a:t>Editing Neural Radiance Fields via Manipulating Point Clouds, currently under review in </a:t>
            </a:r>
            <a:r>
              <a:rPr kumimoji="1" lang="en-US" altLang="zh-CN" sz="1200" dirty="0" err="1">
                <a:latin typeface="Georgia Pro" panose="02040502050405020303" pitchFamily="18" charset="0"/>
              </a:rPr>
              <a:t>cvpr</a:t>
            </a:r>
            <a:r>
              <a:rPr kumimoji="1" lang="en-US" altLang="zh-CN" sz="1200" dirty="0">
                <a:latin typeface="Georgia Pro" panose="02040502050405020303" pitchFamily="18" charset="0"/>
              </a:rPr>
              <a:t> 2023.</a:t>
            </a:r>
            <a:endParaRPr kumimoji="1"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9845574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164034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41870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1082410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5777800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2504842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Editing the shape of a 3D scene, for example, </a:t>
            </a:r>
            <a:r>
              <a:rPr lang="en-US" b="0" i="0" dirty="0">
                <a:effectLst/>
                <a:latin typeface="Arial" panose="020B0604020202020204" pitchFamily="34" charset="0"/>
              </a:rPr>
              <a:t>Optimus Prime transforms between a humanoid and a truck, impacts many applications in computer vision.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main challenge of this task is % to generate visual-faithful, natural results consistent with ambient environment. 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52175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135557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Editing the shape of a 3D scene, for example, </a:t>
            </a:r>
            <a:r>
              <a:rPr lang="en-US" b="0" i="0" dirty="0">
                <a:effectLst/>
                <a:latin typeface="Arial" panose="020B0604020202020204" pitchFamily="34" charset="0"/>
              </a:rPr>
              <a:t>Optimus Prime transforms between a humanoid and a truck, impacts many applications in computer vision.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main challenge of this task is % to generate visual-faithful, natural results consistent with ambient environment. 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79701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Editing the shape of a 3D scene, for example, </a:t>
            </a:r>
            <a:r>
              <a:rPr lang="en-US" b="0" i="0" dirty="0">
                <a:effectLst/>
                <a:latin typeface="Arial" panose="020B0604020202020204" pitchFamily="34" charset="0"/>
              </a:rPr>
              <a:t>Optimus Prime transforms between a humanoid and a truck, impacts many applications in computer vision.</a:t>
            </a:r>
          </a:p>
          <a:p>
            <a:endParaRPr lang="en-US" b="0" i="0" dirty="0">
              <a:effectLst/>
              <a:latin typeface="Arial" panose="020B0604020202020204" pitchFamily="34" charset="0"/>
            </a:endParaRPr>
          </a:p>
          <a:p>
            <a:r>
              <a:rPr lang="en-US" b="0" i="0" dirty="0">
                <a:effectLst/>
                <a:latin typeface="Arial" panose="020B0604020202020204" pitchFamily="34" charset="0"/>
              </a:rPr>
              <a:t>The main challenge of this task is % to generate visual-faithful, natural results consistent with ambient environment. </a:t>
            </a:r>
            <a:br>
              <a:rPr lang="en-US" dirty="0"/>
            </a:br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711366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799358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768546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504581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" altLang="zh-CN" dirty="0"/>
              <a:t>replacing the components of f </a:t>
            </a:r>
            <a:r>
              <a:rPr lang="en" altLang="zh-CN" dirty="0" err="1"/>
              <a:t>i</a:t>
            </a:r>
            <a:r>
              <a:rPr lang="en" altLang="zh-CN" dirty="0"/>
              <a:t> t for the inner-face region with their counterparts</a:t>
            </a:r>
            <a:endParaRPr lang="en" altLang="zh-CN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E438FA-68FE-A242-A615-11A76816C181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59965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67DABC0-A1CC-F125-11C2-4E4C943BC9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BB34165-80C0-E0D9-57DE-3CA318A500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DD0C72-46B4-F694-6F45-1F5AADE6F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B2483AF-D2A0-215E-D212-DA03A1210C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A00153-297F-D47E-AAB2-3D73E9A724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71069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7B039B-417B-3E1E-ACB2-7A6DCA665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775FAB7-75D5-ECA4-F246-FE5E7D6B48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6C29B1-5A2C-B6F6-0D4F-21B1C701A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B56243-4595-A361-7824-6C6E0F367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5E6D9CF-EEBC-44E7-D715-0A7C0ACA2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72520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34CA6A-CEA6-7338-0316-6F73B03403B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4CFDC898-89A6-031C-5D83-B5F5E46E72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AD74521-8EB6-1397-645F-A255BD7A1C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A1EC16-63E8-747A-F670-15F7BF5F06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421E72-F331-1898-CC1D-DE63EAB4D4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9536198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B5BD12-A05F-E52F-8B21-A375857DE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32AE199-E570-FF88-B4C3-84CE7617E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295DEFB-1030-B403-9A0E-47982D33E1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7CE0200-D745-7666-652E-2B19E66150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D0F7526-50C0-03C3-B9C0-A663BBBD0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95306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A97213-75F4-9309-5686-26230D5ED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3F97D07-393E-F1D1-3475-694558CC27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98737D-99CF-71C1-2567-731BCE87C7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802674-4762-B696-9785-EE3490BF8A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12325A7-F4D7-CDE7-DD92-8ACD340B11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11971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FB37F4-38F3-F829-AECB-AAB52BD018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97EBE-162C-F277-0302-18C002E20D6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310768F6-CCB3-2A11-9A79-915D31C81A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E074C0-66AA-2949-CF01-1F26EB4A8D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E25A57-57CD-4E85-BC4F-26BB0AAC8D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D3E9F24-78BB-71B9-9C85-E4DC80B394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23278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6932E-9F9F-5584-CA04-38F35D82FC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2F96CE-E4FE-32E3-EDB3-426C7D7D96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5AB6FFC-098B-2EFD-7FC7-D48129C49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0AF6BC3-1D64-7763-1F98-40C1EE99C6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F85C1E1C-BBFE-9175-D364-4CDB7ADD6F2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841F10A6-EA4B-8EE9-7435-1E6259FB1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EDF9085-67C9-6FFF-E66D-0D5B11118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A80A513-E38D-A774-4AF8-552E9D863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358914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F8ECE-427E-5F79-97F7-3398A3803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D551CB1-E9A1-0F9C-55AF-CA167BB5B9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E4B4316-C614-098E-441E-37C71E9609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FF5A78F-7BC5-3E66-D37B-5BD18B96B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57698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AF9DAFE-D929-9A4A-6C76-F81BB194C4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EAA9D63-A661-B34E-D767-B80B07CAE9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9A06AA-B30D-424B-D30F-0D5BF468C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091838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71849B-024B-6A05-0E9E-44147A79CD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B12514-D3AC-A41A-BD40-06AFCE1378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278E1DD-7366-6D24-2559-EE18E8604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3742DC-B106-A0EA-0075-29B8C47D2A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8518475-AEA9-42FB-54EA-EEC5F6033B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92F698DC-58C2-D1AF-6251-FC486C5F5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61458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02CAAF-5517-560D-04A7-1695BA3284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11BE2CB2-F13C-D25D-C0B7-448BAC1CB76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0EBCBD-0EC4-AC67-A224-3CF1BEF56E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FCC6244-F292-02D3-374C-6E4F617C5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C199FE-6D13-35A8-4B5D-BF8534CBC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C9D828-4F2D-A9D8-C65F-65DFF65A4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65158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FF1EEFC-C069-DBBC-2834-A242DACE5A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37486C-420B-06DA-C5A5-4FEA5544A5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5223D0-23E5-AA80-2D5D-A7D875E18A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49221E-C339-2A47-8742-1DC54FB847B1}" type="datetimeFigureOut">
              <a:rPr kumimoji="1" lang="zh-CN" altLang="en-US" smtClean="0"/>
              <a:t>2023/8/15</a:t>
            </a:fld>
            <a:endParaRPr kumimoji="1"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DC7254B-B25B-7D3F-9C22-A7F908882F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E4DBAC4-A26C-F1AC-91D9-56B255349CB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D50285-1BA1-0D47-BAE7-874A65208C24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2546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3" Type="http://schemas.microsoft.com/office/2007/relationships/media" Target="../media/media4.mp4"/><Relationship Id="rId7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video" Target="../media/media5.mp4"/><Relationship Id="rId11" Type="http://schemas.openxmlformats.org/officeDocument/2006/relationships/image" Target="../media/image14.png"/><Relationship Id="rId5" Type="http://schemas.microsoft.com/office/2007/relationships/media" Target="../media/media5.mp4"/><Relationship Id="rId10" Type="http://schemas.openxmlformats.org/officeDocument/2006/relationships/image" Target="../media/image13.png"/><Relationship Id="rId4" Type="http://schemas.openxmlformats.org/officeDocument/2006/relationships/video" Target="../media/media4.mp4"/><Relationship Id="rId9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A9952-F783-5449-8ED9-A92BDBF826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0733" y="1862417"/>
            <a:ext cx="9144000" cy="1801607"/>
          </a:xfrm>
        </p:spPr>
        <p:txBody>
          <a:bodyPr>
            <a:normAutofit/>
          </a:bodyPr>
          <a:lstStyle/>
          <a:p>
            <a:r>
              <a:rPr kumimoji="1" lang="en-US" altLang="zh-CN" sz="5400" dirty="0">
                <a:latin typeface="Georgia Pro" panose="02040502050405020303" pitchFamily="18" charset="0"/>
              </a:rPr>
              <a:t>PhD Interview</a:t>
            </a:r>
            <a:br>
              <a:rPr kumimoji="1" lang="en-US" altLang="zh-CN" dirty="0">
                <a:latin typeface="Georgia Pro" panose="02040502050405020303" pitchFamily="18" charset="0"/>
              </a:rPr>
            </a:br>
            <a:r>
              <a:rPr kumimoji="1" lang="en-US" altLang="zh-CN" dirty="0">
                <a:latin typeface="Georgia Pro" panose="02040502050405020303" pitchFamily="18" charset="0"/>
              </a:rPr>
              <a:t>Research Introduction</a:t>
            </a:r>
            <a:endParaRPr kumimoji="1" lang="zh-CN" altLang="en-US" dirty="0">
              <a:latin typeface="Georgia Pro" panose="02040502050405020303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A000821-071B-4C34-4695-1D0BBF2A5145}"/>
              </a:ext>
            </a:extLst>
          </p:cNvPr>
          <p:cNvSpPr txBox="1"/>
          <p:nvPr/>
        </p:nvSpPr>
        <p:spPr>
          <a:xfrm>
            <a:off x="2032475" y="982922"/>
            <a:ext cx="84005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2000" i="1" dirty="0">
                <a:latin typeface="Georgia Pro" panose="02040502050405020303" pitchFamily="18" charset="0"/>
              </a:rPr>
              <a:t>PhD </a:t>
            </a:r>
            <a:r>
              <a:rPr kumimoji="1" lang="en" altLang="zh-CN" sz="2000" i="1" dirty="0">
                <a:latin typeface="Georgia Pro" panose="02040502050405020303" pitchFamily="18" charset="0"/>
              </a:rPr>
              <a:t>Qualifying</a:t>
            </a:r>
            <a:r>
              <a:rPr kumimoji="1" lang="zh-CN" altLang="en-US" sz="2000" i="1" dirty="0">
                <a:latin typeface="Georgia Pro" panose="02040502050405020303" pitchFamily="18" charset="0"/>
              </a:rPr>
              <a:t> </a:t>
            </a:r>
            <a:r>
              <a:rPr kumimoji="1" lang="en-US" altLang="zh-CN" sz="2000" i="1" dirty="0">
                <a:latin typeface="Georgia Pro" panose="02040502050405020303" pitchFamily="18" charset="0"/>
              </a:rPr>
              <a:t>Interview</a:t>
            </a:r>
            <a:r>
              <a:rPr kumimoji="1" lang="zh-CN" altLang="en-US" sz="2000" i="1" dirty="0">
                <a:latin typeface="Georgia Pro" panose="02040502050405020303" pitchFamily="18" charset="0"/>
              </a:rPr>
              <a:t> </a:t>
            </a:r>
            <a:r>
              <a:rPr kumimoji="1" lang="en-US" altLang="zh-CN" sz="2000" i="1" dirty="0">
                <a:latin typeface="Georgia Pro" panose="02040502050405020303" pitchFamily="18" charset="0"/>
              </a:rPr>
              <a:t>@ 8/15/2023</a:t>
            </a:r>
            <a:endParaRPr lang="en-US" sz="2000" dirty="0">
              <a:latin typeface="Georgia Pro" panose="02040502050405020303" pitchFamily="18" charset="0"/>
            </a:endParaRPr>
          </a:p>
        </p:txBody>
      </p:sp>
      <p:sp>
        <p:nvSpPr>
          <p:cNvPr id="9" name="副标题 8">
            <a:extLst>
              <a:ext uri="{FF2B5EF4-FFF2-40B4-BE49-F238E27FC236}">
                <a16:creationId xmlns:a16="http://schemas.microsoft.com/office/drawing/2014/main" id="{ACEEC3D2-2750-680E-7576-9E8F62B133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4343464"/>
            <a:ext cx="9144000" cy="1655762"/>
          </a:xfrm>
        </p:spPr>
        <p:txBody>
          <a:bodyPr>
            <a:normAutofit/>
          </a:bodyPr>
          <a:lstStyle/>
          <a:p>
            <a:r>
              <a:rPr kumimoji="1" lang="en-US" sz="4200" dirty="0">
                <a:latin typeface="Georgia Pro" panose="02040502050405020303" pitchFamily="18" charset="0"/>
                <a:ea typeface="+mj-ea"/>
                <a:cs typeface="+mj-cs"/>
              </a:rPr>
              <a:t>Linzhan Mou</a:t>
            </a:r>
          </a:p>
          <a:p>
            <a:r>
              <a:rPr kumimoji="1" lang="en-US" sz="2600" dirty="0">
                <a:latin typeface="Georgia Pro" panose="02040502050405020303" pitchFamily="18" charset="0"/>
                <a:ea typeface="+mj-ea"/>
                <a:cs typeface="+mj-cs"/>
              </a:rPr>
              <a:t>CKC Honors College @ Zhejiang University</a:t>
            </a:r>
          </a:p>
          <a:p>
            <a:r>
              <a:rPr kumimoji="1" lang="en-US" altLang="zh-CN" sz="2600" dirty="0">
                <a:latin typeface="Georgia Pro" panose="02040502050405020303" pitchFamily="18" charset="0"/>
                <a:ea typeface="+mj-ea"/>
                <a:cs typeface="+mj-cs"/>
              </a:rPr>
              <a:t>3D Vision/AIGC</a:t>
            </a:r>
            <a:endParaRPr kumimoji="1" lang="en-US" sz="2600" dirty="0">
              <a:latin typeface="Georgia Pro" panose="02040502050405020303" pitchFamily="18" charset="0"/>
              <a:ea typeface="+mj-ea"/>
              <a:cs typeface="+mj-cs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88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10</a:t>
            </a:fld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DyNeRF editing with instruction based on SD</a:t>
            </a:r>
          </a:p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(Currently target CVPR2024)</a:t>
            </a:r>
          </a:p>
        </p:txBody>
      </p:sp>
      <p:pic>
        <p:nvPicPr>
          <p:cNvPr id="7" name="15_0056_rendering">
            <a:hlinkClick r:id="" action="ppaction://media"/>
            <a:extLst>
              <a:ext uri="{FF2B5EF4-FFF2-40B4-BE49-F238E27FC236}">
                <a16:creationId xmlns:a16="http://schemas.microsoft.com/office/drawing/2014/main" id="{C0A5CB6E-2027-CBB3-5FB9-509713E747C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8249783" y="1926771"/>
            <a:ext cx="3551939" cy="3551939"/>
          </a:xfrm>
          <a:prstGeom prst="rect">
            <a:avLst/>
          </a:prstGeom>
        </p:spPr>
      </p:pic>
      <p:pic>
        <p:nvPicPr>
          <p:cNvPr id="11" name="rendering_path_">
            <a:hlinkClick r:id="" action="ppaction://media"/>
            <a:extLst>
              <a:ext uri="{FF2B5EF4-FFF2-40B4-BE49-F238E27FC236}">
                <a16:creationId xmlns:a16="http://schemas.microsoft.com/office/drawing/2014/main" id="{1165EF32-CAD2-C6FF-B257-127293B1BE5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667205" y="1926771"/>
            <a:ext cx="3551939" cy="3551939"/>
          </a:xfrm>
          <a:prstGeom prst="rect">
            <a:avLst/>
          </a:prstGeom>
        </p:spPr>
      </p:pic>
      <p:pic>
        <p:nvPicPr>
          <p:cNvPr id="12" name="04_0434_rendering">
            <a:hlinkClick r:id="" action="ppaction://media"/>
            <a:extLst>
              <a:ext uri="{FF2B5EF4-FFF2-40B4-BE49-F238E27FC236}">
                <a16:creationId xmlns:a16="http://schemas.microsoft.com/office/drawing/2014/main" id="{0F213F0C-284E-12E1-371A-94E623887872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4354286" y="1928595"/>
            <a:ext cx="3551939" cy="355193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3857E5DF-9C8A-FF56-9469-9F07C583AE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2193" y="1614922"/>
            <a:ext cx="6449793" cy="554538"/>
          </a:xfrm>
        </p:spPr>
        <p:txBody>
          <a:bodyPr>
            <a:noAutofit/>
          </a:bodyPr>
          <a:lstStyle/>
          <a:p>
            <a:r>
              <a:rPr lang="en" altLang="zh-CN" sz="28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Edit Result on DNeRF Datset</a:t>
            </a:r>
            <a:br>
              <a:rPr lang="en" altLang="zh-CN" sz="28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</a:br>
            <a:endParaRPr kumimoji="1" lang="en-US" sz="2800" b="1" dirty="0">
              <a:latin typeface="Georgia Pro" panose="02040502050405020303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3D0F0A4-5935-6F5D-D9AD-A013416CCCEB}"/>
              </a:ext>
            </a:extLst>
          </p:cNvPr>
          <p:cNvSpPr txBox="1"/>
          <p:nvPr/>
        </p:nvSpPr>
        <p:spPr>
          <a:xfrm>
            <a:off x="4330677" y="5592328"/>
            <a:ext cx="4289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Prompt:</a:t>
            </a:r>
            <a:r>
              <a:rPr lang="zh-CN" altLang="en-US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make it chocolate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2745A9C5-4AFE-4331-3E60-7C016CF5768E}"/>
              </a:ext>
            </a:extLst>
          </p:cNvPr>
          <p:cNvSpPr txBox="1"/>
          <p:nvPr/>
        </p:nvSpPr>
        <p:spPr>
          <a:xfrm>
            <a:off x="1169010" y="5592328"/>
            <a:ext cx="4289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Original 4D NeRF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AD6B3E8-FF55-4E81-A568-CBD828ADA96E}"/>
              </a:ext>
            </a:extLst>
          </p:cNvPr>
          <p:cNvSpPr txBox="1"/>
          <p:nvPr/>
        </p:nvSpPr>
        <p:spPr>
          <a:xfrm>
            <a:off x="8258018" y="5592328"/>
            <a:ext cx="4289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Prompt:</a:t>
            </a:r>
            <a:r>
              <a:rPr lang="en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make it crystal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7175999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6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66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11</a:t>
            </a:fld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DyNeRF editing with instruction based on SD</a:t>
            </a:r>
          </a:p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(Currently target CVPR2024)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F774FD3-B8CF-3859-2107-49D787F81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090" y="1637178"/>
            <a:ext cx="5956619" cy="291982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8629AE6-5D44-4CE6-6656-B750084404BA}"/>
              </a:ext>
            </a:extLst>
          </p:cNvPr>
          <p:cNvSpPr txBox="1"/>
          <p:nvPr/>
        </p:nvSpPr>
        <p:spPr>
          <a:xfrm>
            <a:off x="1027771" y="4892064"/>
            <a:ext cx="5956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1 Score distillation sampling</a:t>
            </a:r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(SDS)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22BDD47-D28C-EECA-03ED-38633BA5EF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901" r="3944"/>
          <a:stretch/>
        </p:blipFill>
        <p:spPr>
          <a:xfrm>
            <a:off x="6559709" y="1840162"/>
            <a:ext cx="5566916" cy="231035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0C3D1201-DA22-FA1F-15D3-103D27B20003}"/>
              </a:ext>
            </a:extLst>
          </p:cNvPr>
          <p:cNvSpPr txBox="1"/>
          <p:nvPr/>
        </p:nvSpPr>
        <p:spPr>
          <a:xfrm>
            <a:off x="7094967" y="4890488"/>
            <a:ext cx="595661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2 Iterative Dataset Update (DU)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62936504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DyNeRF editing with instruction based on SD</a:t>
            </a:r>
          </a:p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(On progress)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A20894-80F1-42A8-27DA-A95D33DBD7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65" y="1542828"/>
            <a:ext cx="4619038" cy="352697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2F2FB0E-E15D-FD81-CEFA-10D053EEBCE7}"/>
              </a:ext>
            </a:extLst>
          </p:cNvPr>
          <p:cNvSpPr/>
          <p:nvPr/>
        </p:nvSpPr>
        <p:spPr>
          <a:xfrm>
            <a:off x="2029522" y="1542828"/>
            <a:ext cx="1962615" cy="3973066"/>
          </a:xfrm>
          <a:custGeom>
            <a:avLst/>
            <a:gdLst>
              <a:gd name="connsiteX0" fmla="*/ 0 w 1962615"/>
              <a:gd name="connsiteY0" fmla="*/ 0 h 3973066"/>
              <a:gd name="connsiteX1" fmla="*/ 634579 w 1962615"/>
              <a:gd name="connsiteY1" fmla="*/ 0 h 3973066"/>
              <a:gd name="connsiteX2" fmla="*/ 1229905 w 1962615"/>
              <a:gd name="connsiteY2" fmla="*/ 0 h 3973066"/>
              <a:gd name="connsiteX3" fmla="*/ 1962615 w 1962615"/>
              <a:gd name="connsiteY3" fmla="*/ 0 h 3973066"/>
              <a:gd name="connsiteX4" fmla="*/ 1962615 w 1962615"/>
              <a:gd name="connsiteY4" fmla="*/ 622447 h 3973066"/>
              <a:gd name="connsiteX5" fmla="*/ 1962615 w 1962615"/>
              <a:gd name="connsiteY5" fmla="*/ 1205163 h 3973066"/>
              <a:gd name="connsiteX6" fmla="*/ 1962615 w 1962615"/>
              <a:gd name="connsiteY6" fmla="*/ 1787880 h 3973066"/>
              <a:gd name="connsiteX7" fmla="*/ 1962615 w 1962615"/>
              <a:gd name="connsiteY7" fmla="*/ 2450057 h 3973066"/>
              <a:gd name="connsiteX8" fmla="*/ 1962615 w 1962615"/>
              <a:gd name="connsiteY8" fmla="*/ 3112235 h 3973066"/>
              <a:gd name="connsiteX9" fmla="*/ 1962615 w 1962615"/>
              <a:gd name="connsiteY9" fmla="*/ 3973066 h 3973066"/>
              <a:gd name="connsiteX10" fmla="*/ 1347662 w 1962615"/>
              <a:gd name="connsiteY10" fmla="*/ 3973066 h 3973066"/>
              <a:gd name="connsiteX11" fmla="*/ 693457 w 1962615"/>
              <a:gd name="connsiteY11" fmla="*/ 3973066 h 3973066"/>
              <a:gd name="connsiteX12" fmla="*/ 0 w 1962615"/>
              <a:gd name="connsiteY12" fmla="*/ 3973066 h 3973066"/>
              <a:gd name="connsiteX13" fmla="*/ 0 w 1962615"/>
              <a:gd name="connsiteY13" fmla="*/ 3231427 h 3973066"/>
              <a:gd name="connsiteX14" fmla="*/ 0 w 1962615"/>
              <a:gd name="connsiteY14" fmla="*/ 2489788 h 3973066"/>
              <a:gd name="connsiteX15" fmla="*/ 0 w 1962615"/>
              <a:gd name="connsiteY15" fmla="*/ 1748149 h 3973066"/>
              <a:gd name="connsiteX16" fmla="*/ 0 w 1962615"/>
              <a:gd name="connsiteY16" fmla="*/ 1085971 h 3973066"/>
              <a:gd name="connsiteX17" fmla="*/ 0 w 1962615"/>
              <a:gd name="connsiteY17" fmla="*/ 0 h 3973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1962615" h="3973066" extrusionOk="0">
                <a:moveTo>
                  <a:pt x="0" y="0"/>
                </a:moveTo>
                <a:cubicBezTo>
                  <a:pt x="159777" y="14556"/>
                  <a:pt x="478351" y="23531"/>
                  <a:pt x="634579" y="0"/>
                </a:cubicBezTo>
                <a:cubicBezTo>
                  <a:pt x="790807" y="-23531"/>
                  <a:pt x="948091" y="10946"/>
                  <a:pt x="1229905" y="0"/>
                </a:cubicBezTo>
                <a:cubicBezTo>
                  <a:pt x="1511719" y="-10946"/>
                  <a:pt x="1746778" y="-14729"/>
                  <a:pt x="1962615" y="0"/>
                </a:cubicBezTo>
                <a:cubicBezTo>
                  <a:pt x="1947768" y="188042"/>
                  <a:pt x="1989500" y="430683"/>
                  <a:pt x="1962615" y="622447"/>
                </a:cubicBezTo>
                <a:cubicBezTo>
                  <a:pt x="1935730" y="814211"/>
                  <a:pt x="1969160" y="914759"/>
                  <a:pt x="1962615" y="1205163"/>
                </a:cubicBezTo>
                <a:cubicBezTo>
                  <a:pt x="1956070" y="1495567"/>
                  <a:pt x="1935192" y="1558117"/>
                  <a:pt x="1962615" y="1787880"/>
                </a:cubicBezTo>
                <a:cubicBezTo>
                  <a:pt x="1990038" y="2017643"/>
                  <a:pt x="1936368" y="2153835"/>
                  <a:pt x="1962615" y="2450057"/>
                </a:cubicBezTo>
                <a:cubicBezTo>
                  <a:pt x="1988862" y="2746279"/>
                  <a:pt x="1932994" y="2863091"/>
                  <a:pt x="1962615" y="3112235"/>
                </a:cubicBezTo>
                <a:cubicBezTo>
                  <a:pt x="1992236" y="3361379"/>
                  <a:pt x="1991145" y="3557999"/>
                  <a:pt x="1962615" y="3973066"/>
                </a:cubicBezTo>
                <a:cubicBezTo>
                  <a:pt x="1728712" y="3987215"/>
                  <a:pt x="1581225" y="3978316"/>
                  <a:pt x="1347662" y="3973066"/>
                </a:cubicBezTo>
                <a:cubicBezTo>
                  <a:pt x="1114099" y="3967816"/>
                  <a:pt x="1005506" y="3962584"/>
                  <a:pt x="693457" y="3973066"/>
                </a:cubicBezTo>
                <a:cubicBezTo>
                  <a:pt x="381409" y="3983548"/>
                  <a:pt x="282095" y="4006410"/>
                  <a:pt x="0" y="3973066"/>
                </a:cubicBezTo>
                <a:cubicBezTo>
                  <a:pt x="-28031" y="3717743"/>
                  <a:pt x="35404" y="3515354"/>
                  <a:pt x="0" y="3231427"/>
                </a:cubicBezTo>
                <a:cubicBezTo>
                  <a:pt x="-35404" y="2947500"/>
                  <a:pt x="-17388" y="2696878"/>
                  <a:pt x="0" y="2489788"/>
                </a:cubicBezTo>
                <a:cubicBezTo>
                  <a:pt x="17388" y="2282698"/>
                  <a:pt x="31290" y="2059105"/>
                  <a:pt x="0" y="1748149"/>
                </a:cubicBezTo>
                <a:cubicBezTo>
                  <a:pt x="-31290" y="1437193"/>
                  <a:pt x="-15920" y="1258096"/>
                  <a:pt x="0" y="1085971"/>
                </a:cubicBezTo>
                <a:cubicBezTo>
                  <a:pt x="15920" y="913846"/>
                  <a:pt x="21632" y="538767"/>
                  <a:pt x="0" y="0"/>
                </a:cubicBezTo>
                <a:close/>
              </a:path>
            </a:pathLst>
          </a:custGeom>
          <a:noFill/>
          <a:ln w="50800" cmpd="dbl">
            <a:solidFill>
              <a:srgbClr val="7030A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89FAB715-096E-8753-6A2F-834887DE0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62550" y="5692393"/>
            <a:ext cx="5459173" cy="340002"/>
          </a:xfrm>
        </p:spPr>
        <p:txBody>
          <a:bodyPr>
            <a:noAutofit/>
          </a:bodyPr>
          <a:lstStyle/>
          <a:p>
            <a:r>
              <a:rPr lang="en" altLang="zh-CN" sz="24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Self-attention Injection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9839F14-1E38-764F-D785-CCD6354B95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8560" y="2911826"/>
            <a:ext cx="4495809" cy="328575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4F4E88B-A419-D91B-2CC1-47B04A679D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79862" y="1290967"/>
            <a:ext cx="5774473" cy="179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906167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DyNeRF editing with instruction based on SD</a:t>
            </a:r>
          </a:p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(On progress)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93CEAFE1-5889-C289-6A81-0EDD0952B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6224" y="1418206"/>
            <a:ext cx="6439551" cy="4021587"/>
          </a:xfrm>
          <a:prstGeom prst="rect">
            <a:avLst/>
          </a:prstGeom>
        </p:spPr>
      </p:pic>
      <p:sp>
        <p:nvSpPr>
          <p:cNvPr id="12" name="标题 1">
            <a:extLst>
              <a:ext uri="{FF2B5EF4-FFF2-40B4-BE49-F238E27FC236}">
                <a16:creationId xmlns:a16="http://schemas.microsoft.com/office/drawing/2014/main" id="{1DD161B9-98E2-4AFB-DF22-25537B9A9C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033" y="5728070"/>
            <a:ext cx="7165931" cy="340002"/>
          </a:xfrm>
        </p:spPr>
        <p:txBody>
          <a:bodyPr>
            <a:noAutofit/>
          </a:bodyPr>
          <a:lstStyle/>
          <a:p>
            <a:r>
              <a:rPr lang="en" altLang="zh-CN" sz="24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Spatial-Temporal Attention (STA) Module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4674839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>
            <a:extLst>
              <a:ext uri="{FF2B5EF4-FFF2-40B4-BE49-F238E27FC236}">
                <a16:creationId xmlns:a16="http://schemas.microsoft.com/office/drawing/2014/main" id="{A54568ED-5385-5342-AE93-D9EB33AA3833}"/>
              </a:ext>
            </a:extLst>
          </p:cNvPr>
          <p:cNvGrpSpPr/>
          <p:nvPr/>
        </p:nvGrpSpPr>
        <p:grpSpPr>
          <a:xfrm>
            <a:off x="2339672" y="1473139"/>
            <a:ext cx="6448678" cy="4038240"/>
            <a:chOff x="2870024" y="1637731"/>
            <a:chExt cx="6448678" cy="4038240"/>
          </a:xfrm>
        </p:grpSpPr>
        <p:cxnSp>
          <p:nvCxnSpPr>
            <p:cNvPr id="6" name="直线箭头连接符 5">
              <a:extLst>
                <a:ext uri="{FF2B5EF4-FFF2-40B4-BE49-F238E27FC236}">
                  <a16:creationId xmlns:a16="http://schemas.microsoft.com/office/drawing/2014/main" id="{E0105733-6ED5-03C2-0EC7-534F4BCD4136}"/>
                </a:ext>
              </a:extLst>
            </p:cNvPr>
            <p:cNvCxnSpPr/>
            <p:nvPr/>
          </p:nvCxnSpPr>
          <p:spPr>
            <a:xfrm>
              <a:off x="2873297" y="5675971"/>
              <a:ext cx="6445405" cy="0"/>
            </a:xfrm>
            <a:prstGeom prst="straightConnector1">
              <a:avLst/>
            </a:prstGeom>
            <a:ln w="34925" cap="rnd" cmpd="thinThick">
              <a:solidFill>
                <a:schemeClr val="accent1">
                  <a:lumMod val="75000"/>
                </a:schemeClr>
              </a:solidFill>
              <a:prstDash val="lgDash"/>
              <a:round/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箭头连接符 6">
              <a:extLst>
                <a:ext uri="{FF2B5EF4-FFF2-40B4-BE49-F238E27FC236}">
                  <a16:creationId xmlns:a16="http://schemas.microsoft.com/office/drawing/2014/main" id="{7C5811FF-F858-A992-B01E-B450E7C24D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870024" y="1637731"/>
              <a:ext cx="0" cy="4038240"/>
            </a:xfrm>
            <a:prstGeom prst="straightConnector1">
              <a:avLst/>
            </a:prstGeom>
            <a:ln w="34925" cap="rnd" cmpd="thinThick">
              <a:solidFill>
                <a:schemeClr val="accent1">
                  <a:lumMod val="75000"/>
                </a:schemeClr>
              </a:solidFill>
              <a:prstDash val="lgDash"/>
              <a:round/>
              <a:headEnd w="lg" len="lg"/>
              <a:tailEnd type="stealth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标题 1">
            <a:extLst>
              <a:ext uri="{FF2B5EF4-FFF2-40B4-BE49-F238E27FC236}">
                <a16:creationId xmlns:a16="http://schemas.microsoft.com/office/drawing/2014/main" id="{F0919D8C-83C6-F363-D1FF-4C6E28555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932061" y="5341378"/>
            <a:ext cx="5459173" cy="340002"/>
          </a:xfrm>
        </p:spPr>
        <p:txBody>
          <a:bodyPr>
            <a:noAutofit/>
          </a:bodyPr>
          <a:lstStyle/>
          <a:p>
            <a:r>
              <a:rPr lang="en" altLang="zh-CN" sz="2400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View dimension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14" name="标题 1">
            <a:extLst>
              <a:ext uri="{FF2B5EF4-FFF2-40B4-BE49-F238E27FC236}">
                <a16:creationId xmlns:a16="http://schemas.microsoft.com/office/drawing/2014/main" id="{9477314D-0E9E-043E-3E42-DECD8D5A321A}"/>
              </a:ext>
            </a:extLst>
          </p:cNvPr>
          <p:cNvSpPr txBox="1">
            <a:spLocks/>
          </p:cNvSpPr>
          <p:nvPr/>
        </p:nvSpPr>
        <p:spPr>
          <a:xfrm>
            <a:off x="766185" y="1017436"/>
            <a:ext cx="5459173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Time dimension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EE53731-DC91-D29C-9BE3-EA5EAB2581D0}"/>
              </a:ext>
            </a:extLst>
          </p:cNvPr>
          <p:cNvSpPr/>
          <p:nvPr/>
        </p:nvSpPr>
        <p:spPr>
          <a:xfrm>
            <a:off x="2758758" y="4516590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8C4DDB2-DA0F-4003-F43C-2713BE7AAB2E}"/>
              </a:ext>
            </a:extLst>
          </p:cNvPr>
          <p:cNvSpPr/>
          <p:nvPr/>
        </p:nvSpPr>
        <p:spPr>
          <a:xfrm>
            <a:off x="3668574" y="4523926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78336EA9-8208-0A2D-3C74-717436794AF8}"/>
              </a:ext>
            </a:extLst>
          </p:cNvPr>
          <p:cNvSpPr/>
          <p:nvPr/>
        </p:nvSpPr>
        <p:spPr>
          <a:xfrm>
            <a:off x="4578390" y="4516590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B3EB14FC-5667-973A-995C-FC4C2EF7CB53}"/>
              </a:ext>
            </a:extLst>
          </p:cNvPr>
          <p:cNvSpPr/>
          <p:nvPr/>
        </p:nvSpPr>
        <p:spPr>
          <a:xfrm>
            <a:off x="5488206" y="4523926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315C7678-186D-EA78-CA79-CF466265AD7D}"/>
              </a:ext>
            </a:extLst>
          </p:cNvPr>
          <p:cNvSpPr/>
          <p:nvPr/>
        </p:nvSpPr>
        <p:spPr>
          <a:xfrm>
            <a:off x="6398022" y="4523926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3BF66EF-184F-4F48-ACCE-6C5293ABEFD0}"/>
              </a:ext>
            </a:extLst>
          </p:cNvPr>
          <p:cNvSpPr/>
          <p:nvPr/>
        </p:nvSpPr>
        <p:spPr>
          <a:xfrm>
            <a:off x="7307838" y="4531262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79294294-39A0-17D6-5F51-960A47E6CFA3}"/>
              </a:ext>
            </a:extLst>
          </p:cNvPr>
          <p:cNvSpPr/>
          <p:nvPr/>
        </p:nvSpPr>
        <p:spPr>
          <a:xfrm>
            <a:off x="2758758" y="3622374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00B2BFD8-A726-4C14-953F-2F984123881C}"/>
              </a:ext>
            </a:extLst>
          </p:cNvPr>
          <p:cNvSpPr/>
          <p:nvPr/>
        </p:nvSpPr>
        <p:spPr>
          <a:xfrm>
            <a:off x="3668574" y="3629710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8256B5C8-4A62-8764-D7EA-071F2BD4CB8D}"/>
              </a:ext>
            </a:extLst>
          </p:cNvPr>
          <p:cNvSpPr/>
          <p:nvPr/>
        </p:nvSpPr>
        <p:spPr>
          <a:xfrm>
            <a:off x="4578390" y="3622374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99692DAD-7551-5134-7854-CA1B193D5126}"/>
              </a:ext>
            </a:extLst>
          </p:cNvPr>
          <p:cNvSpPr/>
          <p:nvPr/>
        </p:nvSpPr>
        <p:spPr>
          <a:xfrm>
            <a:off x="5488206" y="3629710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E49D133A-231C-7881-3929-A4D93984A73B}"/>
              </a:ext>
            </a:extLst>
          </p:cNvPr>
          <p:cNvSpPr/>
          <p:nvPr/>
        </p:nvSpPr>
        <p:spPr>
          <a:xfrm>
            <a:off x="6398022" y="3629710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56DF654B-C9BC-74CC-8451-316513DCF6BC}"/>
              </a:ext>
            </a:extLst>
          </p:cNvPr>
          <p:cNvSpPr/>
          <p:nvPr/>
        </p:nvSpPr>
        <p:spPr>
          <a:xfrm>
            <a:off x="7307838" y="3637046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216CF4E3-A25E-F0AF-B345-7BACB7FBE0F3}"/>
              </a:ext>
            </a:extLst>
          </p:cNvPr>
          <p:cNvSpPr/>
          <p:nvPr/>
        </p:nvSpPr>
        <p:spPr>
          <a:xfrm>
            <a:off x="2758758" y="2699841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8BBFD69C-02CF-2A63-9E62-676AF4063765}"/>
              </a:ext>
            </a:extLst>
          </p:cNvPr>
          <p:cNvSpPr/>
          <p:nvPr/>
        </p:nvSpPr>
        <p:spPr>
          <a:xfrm>
            <a:off x="3668574" y="2707177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D3D5B88-5437-D103-6536-7DB403EA77D6}"/>
              </a:ext>
            </a:extLst>
          </p:cNvPr>
          <p:cNvSpPr/>
          <p:nvPr/>
        </p:nvSpPr>
        <p:spPr>
          <a:xfrm>
            <a:off x="4578390" y="2699841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F329D830-03D2-59C7-9CFB-46B1E7907F39}"/>
              </a:ext>
            </a:extLst>
          </p:cNvPr>
          <p:cNvSpPr/>
          <p:nvPr/>
        </p:nvSpPr>
        <p:spPr>
          <a:xfrm>
            <a:off x="5488206" y="2707177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AB0504BA-0D16-0D91-BB3C-D3392072CAA5}"/>
              </a:ext>
            </a:extLst>
          </p:cNvPr>
          <p:cNvSpPr/>
          <p:nvPr/>
        </p:nvSpPr>
        <p:spPr>
          <a:xfrm>
            <a:off x="6398022" y="2707177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A776FD8C-AB42-7891-5D88-EC0A3A7EF60C}"/>
              </a:ext>
            </a:extLst>
          </p:cNvPr>
          <p:cNvSpPr/>
          <p:nvPr/>
        </p:nvSpPr>
        <p:spPr>
          <a:xfrm>
            <a:off x="7307838" y="2714513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4B36C7A9-24FE-8B76-625C-803E1343EFEF}"/>
              </a:ext>
            </a:extLst>
          </p:cNvPr>
          <p:cNvSpPr/>
          <p:nvPr/>
        </p:nvSpPr>
        <p:spPr>
          <a:xfrm>
            <a:off x="2758758" y="1771118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D8544DFC-8398-C512-013D-0DC3F849B558}"/>
              </a:ext>
            </a:extLst>
          </p:cNvPr>
          <p:cNvSpPr/>
          <p:nvPr/>
        </p:nvSpPr>
        <p:spPr>
          <a:xfrm>
            <a:off x="3668574" y="1778454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AEC0B25D-3F4F-6DFD-26B3-8E801C534F6C}"/>
              </a:ext>
            </a:extLst>
          </p:cNvPr>
          <p:cNvSpPr/>
          <p:nvPr/>
        </p:nvSpPr>
        <p:spPr>
          <a:xfrm>
            <a:off x="4578390" y="1771118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4564CFA6-9B0D-0863-EC04-C8E24FAF1245}"/>
              </a:ext>
            </a:extLst>
          </p:cNvPr>
          <p:cNvSpPr/>
          <p:nvPr/>
        </p:nvSpPr>
        <p:spPr>
          <a:xfrm>
            <a:off x="5488206" y="1778454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765F9A1B-1459-F5D2-455E-B73FDC0D5709}"/>
              </a:ext>
            </a:extLst>
          </p:cNvPr>
          <p:cNvSpPr/>
          <p:nvPr/>
        </p:nvSpPr>
        <p:spPr>
          <a:xfrm>
            <a:off x="6398022" y="1778454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DD615032-5502-B5FB-E554-61F24F11EFF4}"/>
              </a:ext>
            </a:extLst>
          </p:cNvPr>
          <p:cNvSpPr/>
          <p:nvPr/>
        </p:nvSpPr>
        <p:spPr>
          <a:xfrm>
            <a:off x="7307838" y="1785790"/>
            <a:ext cx="627797" cy="614149"/>
          </a:xfrm>
          <a:custGeom>
            <a:avLst/>
            <a:gdLst>
              <a:gd name="connsiteX0" fmla="*/ 0 w 627797"/>
              <a:gd name="connsiteY0" fmla="*/ 0 h 614149"/>
              <a:gd name="connsiteX1" fmla="*/ 627797 w 627797"/>
              <a:gd name="connsiteY1" fmla="*/ 0 h 614149"/>
              <a:gd name="connsiteX2" fmla="*/ 627797 w 627797"/>
              <a:gd name="connsiteY2" fmla="*/ 614149 h 614149"/>
              <a:gd name="connsiteX3" fmla="*/ 0 w 627797"/>
              <a:gd name="connsiteY3" fmla="*/ 614149 h 614149"/>
              <a:gd name="connsiteX4" fmla="*/ 0 w 627797"/>
              <a:gd name="connsiteY4" fmla="*/ 0 h 6141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7797" h="614149" extrusionOk="0">
                <a:moveTo>
                  <a:pt x="0" y="0"/>
                </a:moveTo>
                <a:cubicBezTo>
                  <a:pt x="309382" y="-816"/>
                  <a:pt x="441771" y="23241"/>
                  <a:pt x="627797" y="0"/>
                </a:cubicBezTo>
                <a:cubicBezTo>
                  <a:pt x="623694" y="270072"/>
                  <a:pt x="648072" y="325222"/>
                  <a:pt x="627797" y="614149"/>
                </a:cubicBezTo>
                <a:cubicBezTo>
                  <a:pt x="460648" y="608717"/>
                  <a:pt x="171131" y="586766"/>
                  <a:pt x="0" y="614149"/>
                </a:cubicBezTo>
                <a:cubicBezTo>
                  <a:pt x="26720" y="464475"/>
                  <a:pt x="-970" y="177970"/>
                  <a:pt x="0" y="0"/>
                </a:cubicBezTo>
                <a:close/>
              </a:path>
            </a:pathLst>
          </a:custGeom>
          <a:noFill/>
          <a:ln w="38100">
            <a:solidFill>
              <a:srgbClr val="7030A0"/>
            </a:solidFill>
            <a:prstDash val="sys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标题 1">
            <a:extLst>
              <a:ext uri="{FF2B5EF4-FFF2-40B4-BE49-F238E27FC236}">
                <a16:creationId xmlns:a16="http://schemas.microsoft.com/office/drawing/2014/main" id="{D5645C79-1011-B2A3-6232-BB0A7505EFE1}"/>
              </a:ext>
            </a:extLst>
          </p:cNvPr>
          <p:cNvSpPr txBox="1">
            <a:spLocks/>
          </p:cNvSpPr>
          <p:nvPr/>
        </p:nvSpPr>
        <p:spPr>
          <a:xfrm>
            <a:off x="740362" y="4661187"/>
            <a:ext cx="1653121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Frame 1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41" name="标题 1">
            <a:extLst>
              <a:ext uri="{FF2B5EF4-FFF2-40B4-BE49-F238E27FC236}">
                <a16:creationId xmlns:a16="http://schemas.microsoft.com/office/drawing/2014/main" id="{7B694C6E-D728-2509-B570-9133A2D6BB97}"/>
              </a:ext>
            </a:extLst>
          </p:cNvPr>
          <p:cNvSpPr txBox="1">
            <a:spLocks/>
          </p:cNvSpPr>
          <p:nvPr/>
        </p:nvSpPr>
        <p:spPr>
          <a:xfrm>
            <a:off x="740361" y="3735986"/>
            <a:ext cx="1653121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Frame 2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42" name="标题 1">
            <a:extLst>
              <a:ext uri="{FF2B5EF4-FFF2-40B4-BE49-F238E27FC236}">
                <a16:creationId xmlns:a16="http://schemas.microsoft.com/office/drawing/2014/main" id="{53201754-265F-5F66-F21B-D289A464DAD6}"/>
              </a:ext>
            </a:extLst>
          </p:cNvPr>
          <p:cNvSpPr txBox="1">
            <a:spLocks/>
          </p:cNvSpPr>
          <p:nvPr/>
        </p:nvSpPr>
        <p:spPr>
          <a:xfrm>
            <a:off x="740360" y="2848290"/>
            <a:ext cx="1653121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Frame 3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43" name="标题 1">
            <a:extLst>
              <a:ext uri="{FF2B5EF4-FFF2-40B4-BE49-F238E27FC236}">
                <a16:creationId xmlns:a16="http://schemas.microsoft.com/office/drawing/2014/main" id="{3D7B3F91-04BE-968B-1F40-DF5A2EC4CC5E}"/>
              </a:ext>
            </a:extLst>
          </p:cNvPr>
          <p:cNvSpPr txBox="1">
            <a:spLocks/>
          </p:cNvSpPr>
          <p:nvPr/>
        </p:nvSpPr>
        <p:spPr>
          <a:xfrm>
            <a:off x="740359" y="1894251"/>
            <a:ext cx="1653121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Frame 4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44" name="标题 1">
            <a:extLst>
              <a:ext uri="{FF2B5EF4-FFF2-40B4-BE49-F238E27FC236}">
                <a16:creationId xmlns:a16="http://schemas.microsoft.com/office/drawing/2014/main" id="{53DD39A6-62B7-96A9-3549-52E7139AF30F}"/>
              </a:ext>
            </a:extLst>
          </p:cNvPr>
          <p:cNvSpPr txBox="1">
            <a:spLocks/>
          </p:cNvSpPr>
          <p:nvPr/>
        </p:nvSpPr>
        <p:spPr>
          <a:xfrm>
            <a:off x="2758758" y="5669729"/>
            <a:ext cx="1653121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V 1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45" name="标题 1">
            <a:extLst>
              <a:ext uri="{FF2B5EF4-FFF2-40B4-BE49-F238E27FC236}">
                <a16:creationId xmlns:a16="http://schemas.microsoft.com/office/drawing/2014/main" id="{24658C06-073F-CB19-1584-E96A671BB70A}"/>
              </a:ext>
            </a:extLst>
          </p:cNvPr>
          <p:cNvSpPr txBox="1">
            <a:spLocks/>
          </p:cNvSpPr>
          <p:nvPr/>
        </p:nvSpPr>
        <p:spPr>
          <a:xfrm>
            <a:off x="3751829" y="5671819"/>
            <a:ext cx="1653121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V 2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46" name="标题 1">
            <a:extLst>
              <a:ext uri="{FF2B5EF4-FFF2-40B4-BE49-F238E27FC236}">
                <a16:creationId xmlns:a16="http://schemas.microsoft.com/office/drawing/2014/main" id="{E08378B2-9AF5-C931-5DD5-506E10EB7146}"/>
              </a:ext>
            </a:extLst>
          </p:cNvPr>
          <p:cNvSpPr txBox="1">
            <a:spLocks/>
          </p:cNvSpPr>
          <p:nvPr/>
        </p:nvSpPr>
        <p:spPr>
          <a:xfrm>
            <a:off x="4661645" y="5669729"/>
            <a:ext cx="1653121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V 3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47" name="标题 1">
            <a:extLst>
              <a:ext uri="{FF2B5EF4-FFF2-40B4-BE49-F238E27FC236}">
                <a16:creationId xmlns:a16="http://schemas.microsoft.com/office/drawing/2014/main" id="{6F7DD397-E814-0FFD-1D80-70BBB582F1D6}"/>
              </a:ext>
            </a:extLst>
          </p:cNvPr>
          <p:cNvSpPr txBox="1">
            <a:spLocks/>
          </p:cNvSpPr>
          <p:nvPr/>
        </p:nvSpPr>
        <p:spPr>
          <a:xfrm>
            <a:off x="5571460" y="5669729"/>
            <a:ext cx="1653121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V 4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48" name="标题 1">
            <a:extLst>
              <a:ext uri="{FF2B5EF4-FFF2-40B4-BE49-F238E27FC236}">
                <a16:creationId xmlns:a16="http://schemas.microsoft.com/office/drawing/2014/main" id="{5FC0F092-01FB-D5EF-4E35-C2F1AE7DD33B}"/>
              </a:ext>
            </a:extLst>
          </p:cNvPr>
          <p:cNvSpPr txBox="1">
            <a:spLocks/>
          </p:cNvSpPr>
          <p:nvPr/>
        </p:nvSpPr>
        <p:spPr>
          <a:xfrm>
            <a:off x="6481277" y="5669729"/>
            <a:ext cx="1653121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V 5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49" name="标题 1">
            <a:extLst>
              <a:ext uri="{FF2B5EF4-FFF2-40B4-BE49-F238E27FC236}">
                <a16:creationId xmlns:a16="http://schemas.microsoft.com/office/drawing/2014/main" id="{61820D0B-D38B-5E08-3621-DEE75CE21388}"/>
              </a:ext>
            </a:extLst>
          </p:cNvPr>
          <p:cNvSpPr txBox="1">
            <a:spLocks/>
          </p:cNvSpPr>
          <p:nvPr/>
        </p:nvSpPr>
        <p:spPr>
          <a:xfrm>
            <a:off x="7391091" y="5669729"/>
            <a:ext cx="1653121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V 6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cxnSp>
        <p:nvCxnSpPr>
          <p:cNvPr id="52" name="直线箭头连接符 51">
            <a:extLst>
              <a:ext uri="{FF2B5EF4-FFF2-40B4-BE49-F238E27FC236}">
                <a16:creationId xmlns:a16="http://schemas.microsoft.com/office/drawing/2014/main" id="{975297BB-4EBD-EDDC-B1A9-FC3C2190CAF8}"/>
              </a:ext>
            </a:extLst>
          </p:cNvPr>
          <p:cNvCxnSpPr/>
          <p:nvPr/>
        </p:nvCxnSpPr>
        <p:spPr>
          <a:xfrm>
            <a:off x="2504003" y="3019754"/>
            <a:ext cx="5718200" cy="14672"/>
          </a:xfrm>
          <a:prstGeom prst="straightConnector1">
            <a:avLst/>
          </a:prstGeom>
          <a:ln w="50800" cap="rnd" cmpd="sng">
            <a:solidFill>
              <a:schemeClr val="bg2">
                <a:lumMod val="25000"/>
              </a:schemeClr>
            </a:solidFill>
            <a:prstDash val="solid"/>
            <a:round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线箭头连接符 52">
            <a:extLst>
              <a:ext uri="{FF2B5EF4-FFF2-40B4-BE49-F238E27FC236}">
                <a16:creationId xmlns:a16="http://schemas.microsoft.com/office/drawing/2014/main" id="{3B61905B-97C0-C95C-3E91-848017849348}"/>
              </a:ext>
            </a:extLst>
          </p:cNvPr>
          <p:cNvCxnSpPr>
            <a:cxnSpLocks/>
          </p:cNvCxnSpPr>
          <p:nvPr/>
        </p:nvCxnSpPr>
        <p:spPr>
          <a:xfrm flipV="1">
            <a:off x="5802104" y="1348959"/>
            <a:ext cx="0" cy="3992419"/>
          </a:xfrm>
          <a:prstGeom prst="straightConnector1">
            <a:avLst/>
          </a:prstGeom>
          <a:ln w="50800" cap="rnd" cmpd="sng">
            <a:solidFill>
              <a:schemeClr val="bg2">
                <a:lumMod val="25000"/>
              </a:schemeClr>
            </a:solidFill>
            <a:prstDash val="solid"/>
            <a:round/>
            <a:headEnd type="stealt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标题 1">
            <a:extLst>
              <a:ext uri="{FF2B5EF4-FFF2-40B4-BE49-F238E27FC236}">
                <a16:creationId xmlns:a16="http://schemas.microsoft.com/office/drawing/2014/main" id="{9E07DE74-A43D-2680-7758-2C1F12CDF372}"/>
              </a:ext>
            </a:extLst>
          </p:cNvPr>
          <p:cNvSpPr txBox="1">
            <a:spLocks/>
          </p:cNvSpPr>
          <p:nvPr/>
        </p:nvSpPr>
        <p:spPr>
          <a:xfrm>
            <a:off x="8134398" y="2890626"/>
            <a:ext cx="5459173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Fix Frame</a:t>
            </a:r>
          </a:p>
          <a:p>
            <a:r>
              <a:rPr kumimoji="1" lang="e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Jointly edit multi-views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58" name="标题 1">
            <a:extLst>
              <a:ext uri="{FF2B5EF4-FFF2-40B4-BE49-F238E27FC236}">
                <a16:creationId xmlns:a16="http://schemas.microsoft.com/office/drawing/2014/main" id="{ED2A3BBE-F7E1-FA1E-F6CE-8064562741C2}"/>
              </a:ext>
            </a:extLst>
          </p:cNvPr>
          <p:cNvSpPr txBox="1">
            <a:spLocks/>
          </p:cNvSpPr>
          <p:nvPr/>
        </p:nvSpPr>
        <p:spPr>
          <a:xfrm>
            <a:off x="4661504" y="801024"/>
            <a:ext cx="5459173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" altLang="zh-C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Fix View</a:t>
            </a:r>
          </a:p>
          <a:p>
            <a:r>
              <a:rPr kumimoji="1" lang="en" sz="2400" b="1" dirty="0">
                <a:solidFill>
                  <a:srgbClr val="000000"/>
                </a:solidFill>
                <a:latin typeface="Georgia" panose="02040502050405020303" pitchFamily="18" charset="0"/>
              </a:rPr>
              <a:t>Jointly edit multi-frames</a:t>
            </a:r>
            <a:endParaRPr kumimoji="1" lang="en-US" sz="2400" b="1" dirty="0">
              <a:latin typeface="Georgia Pro" panose="02040502050405020303" pitchFamily="18" charset="0"/>
            </a:endParaRPr>
          </a:p>
        </p:txBody>
      </p:sp>
      <p:sp>
        <p:nvSpPr>
          <p:cNvPr id="59" name="标题 1">
            <a:extLst>
              <a:ext uri="{FF2B5EF4-FFF2-40B4-BE49-F238E27FC236}">
                <a16:creationId xmlns:a16="http://schemas.microsoft.com/office/drawing/2014/main" id="{927BFAEA-9CB8-3790-B336-FCD311B26F1D}"/>
              </a:ext>
            </a:extLst>
          </p:cNvPr>
          <p:cNvSpPr txBox="1">
            <a:spLocks/>
          </p:cNvSpPr>
          <p:nvPr/>
        </p:nvSpPr>
        <p:spPr>
          <a:xfrm>
            <a:off x="2769995" y="4668335"/>
            <a:ext cx="1653121" cy="34000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sz="2400" dirty="0">
                <a:solidFill>
                  <a:srgbClr val="7030A0"/>
                </a:solidFill>
                <a:latin typeface="Georgia Pro" panose="02040502050405020303" pitchFamily="18" charset="0"/>
              </a:rPr>
              <a:t>img</a:t>
            </a:r>
          </a:p>
        </p:txBody>
      </p:sp>
      <p:sp>
        <p:nvSpPr>
          <p:cNvPr id="60" name="标题 1">
            <a:extLst>
              <a:ext uri="{FF2B5EF4-FFF2-40B4-BE49-F238E27FC236}">
                <a16:creationId xmlns:a16="http://schemas.microsoft.com/office/drawing/2014/main" id="{A7721976-D000-B924-41D6-647F03893A8A}"/>
              </a:ext>
            </a:extLst>
          </p:cNvPr>
          <p:cNvSpPr txBox="1">
            <a:spLocks/>
          </p:cNvSpPr>
          <p:nvPr/>
        </p:nvSpPr>
        <p:spPr>
          <a:xfrm>
            <a:off x="224438" y="5818702"/>
            <a:ext cx="2222224" cy="3820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-US" altLang="zh-CN" sz="2400" b="1" dirty="0">
                <a:solidFill>
                  <a:srgbClr val="00B050"/>
                </a:solidFill>
                <a:latin typeface="Georgia" panose="02040502050405020303" pitchFamily="18" charset="0"/>
              </a:rPr>
              <a:t>Training</a:t>
            </a:r>
            <a:r>
              <a:rPr kumimoji="1" lang="en" sz="2400" b="1" dirty="0">
                <a:solidFill>
                  <a:srgbClr val="00B050"/>
                </a:solidFill>
                <a:latin typeface="Georgia" panose="02040502050405020303" pitchFamily="18" charset="0"/>
              </a:rPr>
              <a:t> Dataset</a:t>
            </a:r>
          </a:p>
          <a:p>
            <a:r>
              <a:rPr kumimoji="1" lang="en" sz="2400" b="1" dirty="0">
                <a:solidFill>
                  <a:srgbClr val="00B050"/>
                </a:solidFill>
                <a:latin typeface="Georgia" panose="02040502050405020303" pitchFamily="18" charset="0"/>
              </a:rPr>
              <a:t>Components</a:t>
            </a:r>
            <a:endParaRPr kumimoji="1" lang="en-US" sz="2400" b="1" dirty="0">
              <a:solidFill>
                <a:srgbClr val="00B050"/>
              </a:solidFill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6315480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0285" y="377187"/>
            <a:ext cx="4810570" cy="754373"/>
          </a:xfrm>
        </p:spPr>
        <p:txBody>
          <a:bodyPr>
            <a:normAutofit/>
          </a:bodyPr>
          <a:lstStyle/>
          <a:p>
            <a:r>
              <a:rPr lang="en" altLang="zh-CN" b="1" i="0" dirty="0">
                <a:solidFill>
                  <a:srgbClr val="000000"/>
                </a:solidFill>
                <a:effectLst/>
                <a:latin typeface="Georgia" panose="02040502050405020303" pitchFamily="18" charset="0"/>
              </a:rPr>
              <a:t>Short Bio</a:t>
            </a:r>
            <a:endParaRPr kumimoji="1" lang="en-US" dirty="0">
              <a:latin typeface="Georgia Pro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2</a:t>
            </a:fld>
            <a:endParaRPr kumimoji="1" lang="zh-CN" altLang="en-US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9FCFBD1B-A271-6747-A9B0-9CF6FB1AC8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27746" y="2298031"/>
            <a:ext cx="6288993" cy="3894653"/>
          </a:xfrm>
        </p:spPr>
        <p:txBody>
          <a:bodyPr>
            <a:noAutofit/>
          </a:bodyPr>
          <a:lstStyle/>
          <a:p>
            <a:pPr>
              <a:spcBef>
                <a:spcPct val="0"/>
              </a:spcBef>
            </a:pPr>
            <a:r>
              <a:rPr lang="en" altLang="zh-CN" dirty="0">
                <a:latin typeface="Georgia Pro" panose="02040502050405020303" pitchFamily="18" charset="0"/>
              </a:rPr>
              <a:t>Honors &amp; Awards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National Scholarship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First-Class Scholarship</a:t>
            </a:r>
            <a:r>
              <a:rPr lang="en" altLang="zh-CN" sz="1600" dirty="0">
                <a:latin typeface="Georgia Pro" panose="02040502050405020303" pitchFamily="18" charset="0"/>
              </a:rPr>
              <a:t> </a:t>
            </a:r>
            <a:r>
              <a:rPr lang="en" altLang="zh-CN" sz="1600" b="1" dirty="0">
                <a:latin typeface="Georgia Pro" panose="02040502050405020303" pitchFamily="18" charset="0"/>
              </a:rPr>
              <a:t>of Zhejiang University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Top 10 Outstanding Students of the Academy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Government Scholarship of Zhejiang Province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Supcon Technology Group Scholarship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National First Prize, CUMCM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International Gold Prize, IGEM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First Prize, Supcon Cup Robot Competition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dirty="0">
                <a:latin typeface="Georgia Pro" panose="02040502050405020303" pitchFamily="18" charset="0"/>
              </a:rPr>
              <a:t>Academic Excellence Scholarship of Zhejiang University</a:t>
            </a:r>
            <a:br>
              <a:rPr lang="en-US" sz="1400" dirty="0">
                <a:latin typeface="Georgia Pro" panose="02040502050405020303" pitchFamily="18" charset="0"/>
              </a:rPr>
            </a:br>
            <a:endParaRPr lang="en-US" sz="1400" dirty="0">
              <a:latin typeface="Georgia Pro" panose="02040502050405020303" pitchFamily="18" charset="0"/>
            </a:endParaRPr>
          </a:p>
        </p:txBody>
      </p:sp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1DE25EF6-4058-D36B-6502-544821788A9D}"/>
              </a:ext>
            </a:extLst>
          </p:cNvPr>
          <p:cNvSpPr txBox="1">
            <a:spLocks/>
          </p:cNvSpPr>
          <p:nvPr/>
        </p:nvSpPr>
        <p:spPr>
          <a:xfrm>
            <a:off x="6227746" y="664922"/>
            <a:ext cx="6288993" cy="15065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" altLang="zh-CN" dirty="0">
                <a:latin typeface="Georgia Pro" panose="02040502050405020303" pitchFamily="18" charset="0"/>
              </a:rPr>
              <a:t>Education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-US" altLang="zh-CN" sz="1600" b="1" dirty="0">
                <a:latin typeface="Georgia Pro" panose="02040502050405020303" pitchFamily="18" charset="0"/>
              </a:rPr>
              <a:t>Major</a:t>
            </a:r>
            <a:r>
              <a:rPr lang="en-US" altLang="zh-CN" sz="1600" dirty="0">
                <a:latin typeface="Georgia Pro" panose="02040502050405020303" pitchFamily="18" charset="0"/>
              </a:rPr>
              <a:t>: Automation @ CKC Honors College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-US" altLang="zh-CN" sz="1600" b="1" dirty="0">
                <a:latin typeface="Georgia Pro" panose="02040502050405020303" pitchFamily="18" charset="0"/>
              </a:rPr>
              <a:t>GPA</a:t>
            </a:r>
            <a:r>
              <a:rPr lang="en-US" altLang="zh-CN" sz="1600" dirty="0">
                <a:latin typeface="Georgia Pro" panose="02040502050405020303" pitchFamily="18" charset="0"/>
              </a:rPr>
              <a:t>: 3.98/4.0</a:t>
            </a:r>
            <a:r>
              <a:rPr lang="zh-CN" altLang="en-US" sz="1600" dirty="0">
                <a:latin typeface="Georgia Pro" panose="02040502050405020303" pitchFamily="18" charset="0"/>
              </a:rPr>
              <a:t> </a:t>
            </a:r>
            <a:r>
              <a:rPr lang="en-US" altLang="zh-CN" sz="1600" dirty="0">
                <a:latin typeface="Georgia Pro" panose="02040502050405020303" pitchFamily="18" charset="0"/>
              </a:rPr>
              <a:t>, </a:t>
            </a:r>
            <a:r>
              <a:rPr lang="en-US" altLang="zh-CN" sz="1600" b="1" dirty="0">
                <a:latin typeface="Georgia Pro" panose="02040502050405020303" pitchFamily="18" charset="0"/>
              </a:rPr>
              <a:t>Ranking</a:t>
            </a:r>
            <a:r>
              <a:rPr lang="en-US" altLang="zh-CN" sz="1600" dirty="0">
                <a:latin typeface="Georgia Pro" panose="02040502050405020303" pitchFamily="18" charset="0"/>
              </a:rPr>
              <a:t>: top 3%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-US" altLang="zh-CN" sz="1600" b="1" dirty="0">
                <a:latin typeface="Georgia Pro" panose="02040502050405020303" pitchFamily="18" charset="0"/>
              </a:rPr>
              <a:t>Minor</a:t>
            </a:r>
            <a:r>
              <a:rPr lang="en-US" altLang="zh-CN" sz="1600" dirty="0">
                <a:latin typeface="Georgia Pro" panose="02040502050405020303" pitchFamily="18" charset="0"/>
              </a:rPr>
              <a:t>: </a:t>
            </a:r>
            <a:r>
              <a:rPr lang="en" altLang="zh-CN" sz="1600" dirty="0">
                <a:latin typeface="Georgia Pro" panose="02040502050405020303" pitchFamily="18" charset="0"/>
              </a:rPr>
              <a:t>Advanced Honor Class of Engineering Education</a:t>
            </a:r>
          </a:p>
          <a:p>
            <a:pPr lvl="1">
              <a:spcBef>
                <a:spcPct val="0"/>
              </a:spcBef>
            </a:pPr>
            <a:endParaRPr lang="en" altLang="zh-CN" dirty="0">
              <a:latin typeface="Georgia Pro" panose="02040502050405020303" pitchFamily="18" charset="0"/>
            </a:endParaRPr>
          </a:p>
        </p:txBody>
      </p:sp>
      <p:sp>
        <p:nvSpPr>
          <p:cNvPr id="13" name="内容占位符 2">
            <a:extLst>
              <a:ext uri="{FF2B5EF4-FFF2-40B4-BE49-F238E27FC236}">
                <a16:creationId xmlns:a16="http://schemas.microsoft.com/office/drawing/2014/main" id="{61E741AE-942C-2295-4BF2-4B215355E55E}"/>
              </a:ext>
            </a:extLst>
          </p:cNvPr>
          <p:cNvSpPr txBox="1">
            <a:spLocks/>
          </p:cNvSpPr>
          <p:nvPr/>
        </p:nvSpPr>
        <p:spPr>
          <a:xfrm>
            <a:off x="673691" y="2298425"/>
            <a:ext cx="6288993" cy="366653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ct val="0"/>
              </a:spcBef>
            </a:pPr>
            <a:r>
              <a:rPr lang="en" altLang="zh-CN" dirty="0">
                <a:latin typeface="Georgia Pro" panose="02040502050405020303" pitchFamily="18" charset="0"/>
              </a:rPr>
              <a:t>Research Experience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State Key Laboratory of CAD&amp;CG, ZJU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Advisor: Prof. Xiaowei ZHOU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Topic: 3D Vision/Graphics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YU-Lab, UIUC, USA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Advisor: Prof. Yuxiong WANG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Topic: Diffusion Model</a:t>
            </a:r>
          </a:p>
          <a:p>
            <a:pPr marL="685800" lvl="2">
              <a:lnSpc>
                <a:spcPct val="140000"/>
              </a:lnSpc>
              <a:spcBef>
                <a:spcPct val="0"/>
              </a:spcBef>
            </a:pPr>
            <a:r>
              <a:rPr lang="en" altLang="zh-CN" sz="1600" b="1" dirty="0">
                <a:latin typeface="Georgia Pro" panose="02040502050405020303" pitchFamily="18" charset="0"/>
              </a:rPr>
              <a:t>APRIL-Lab, ZJU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Advisor: Prof. Yong LIU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r>
              <a:rPr lang="en" altLang="zh-CN" sz="1600" dirty="0">
                <a:latin typeface="Georgia Pro" panose="02040502050405020303" pitchFamily="18" charset="0"/>
              </a:rPr>
              <a:t>     Topic: Face Swapping and Generation</a:t>
            </a: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  <a:p>
            <a:pPr marL="457200" lvl="2" indent="0">
              <a:lnSpc>
                <a:spcPct val="140000"/>
              </a:lnSpc>
              <a:spcBef>
                <a:spcPct val="0"/>
              </a:spcBef>
              <a:buNone/>
            </a:pPr>
            <a:endParaRPr lang="en" altLang="zh-CN" sz="1600" dirty="0">
              <a:latin typeface="Georgia Pro" panose="02040502050405020303" pitchFamily="18" charset="0"/>
            </a:endParaRPr>
          </a:p>
        </p:txBody>
      </p:sp>
      <p:sp>
        <p:nvSpPr>
          <p:cNvPr id="15" name="标题 1">
            <a:extLst>
              <a:ext uri="{FF2B5EF4-FFF2-40B4-BE49-F238E27FC236}">
                <a16:creationId xmlns:a16="http://schemas.microsoft.com/office/drawing/2014/main" id="{A12B570F-6599-4C31-8B0B-4DEBF84FBDA3}"/>
              </a:ext>
            </a:extLst>
          </p:cNvPr>
          <p:cNvSpPr txBox="1">
            <a:spLocks/>
          </p:cNvSpPr>
          <p:nvPr/>
        </p:nvSpPr>
        <p:spPr>
          <a:xfrm>
            <a:off x="500285" y="1131560"/>
            <a:ext cx="5286642" cy="8641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en" sz="3200" b="1" dirty="0">
                <a:solidFill>
                  <a:srgbClr val="000000"/>
                </a:solidFill>
                <a:latin typeface="Georgia" panose="02040502050405020303" pitchFamily="18" charset="0"/>
              </a:rPr>
              <a:t>Linzhan MOU(牟林湛)</a:t>
            </a:r>
            <a:endParaRPr kumimoji="1" lang="en-US" sz="3200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3156228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1" y="360095"/>
            <a:ext cx="9276104" cy="754373"/>
          </a:xfrm>
        </p:spPr>
        <p:txBody>
          <a:bodyPr>
            <a:noAutofit/>
          </a:bodyPr>
          <a:lstStyle/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Painting 3D Nature in 2D (CVPR2023)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3</a:t>
            </a:fld>
            <a:endParaRPr kumimoji="1" lang="zh-CN" altLang="en-US"/>
          </a:p>
        </p:txBody>
      </p:sp>
      <p:sp>
        <p:nvSpPr>
          <p:cNvPr id="8" name="内容占位符 2">
            <a:extLst>
              <a:ext uri="{FF2B5EF4-FFF2-40B4-BE49-F238E27FC236}">
                <a16:creationId xmlns:a16="http://schemas.microsoft.com/office/drawing/2014/main" id="{5696C989-888B-EB10-C726-B7CD9556607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258026"/>
            <a:ext cx="11495134" cy="5098324"/>
          </a:xfrm>
        </p:spPr>
        <p:txBody>
          <a:bodyPr>
            <a:normAutofit/>
          </a:bodyPr>
          <a:lstStyle/>
          <a:p>
            <a:r>
              <a:rPr lang="en" altLang="zh-CN" sz="2400" b="1" dirty="0">
                <a:latin typeface="Georgia Pro" panose="02040502050405020303" pitchFamily="18" charset="0"/>
              </a:rPr>
              <a:t>Task: </a:t>
            </a:r>
            <a:r>
              <a:rPr lang="en" altLang="zh-CN" sz="2400" dirty="0">
                <a:latin typeface="Georgia Pro" panose="02040502050405020303" pitchFamily="18" charset="0"/>
              </a:rPr>
              <a:t>takes a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single semantic mask </a:t>
            </a:r>
            <a:r>
              <a:rPr lang="en" altLang="zh-CN" sz="2400" dirty="0">
                <a:latin typeface="Georgia Pro" panose="02040502050405020303" pitchFamily="18" charset="0"/>
              </a:rPr>
              <a:t>as input to synthesize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multi-view consistent color images </a:t>
            </a:r>
            <a:r>
              <a:rPr lang="en" altLang="zh-CN" sz="2400" dirty="0">
                <a:latin typeface="Georgia Pro" panose="02040502050405020303" pitchFamily="18" charset="0"/>
              </a:rPr>
              <a:t>of natural scenes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/>
          </a:p>
          <a:p>
            <a:pPr>
              <a:buFont typeface="Wingdings" panose="05000000000000000000" pitchFamily="2" charset="2"/>
              <a:buChar char="Ø"/>
            </a:pPr>
            <a:r>
              <a:rPr lang="en" altLang="zh-CN" sz="2400" b="1" dirty="0">
                <a:latin typeface="Georgia Pro" panose="02040502050405020303" pitchFamily="18" charset="0"/>
              </a:rPr>
              <a:t>Key idea</a:t>
            </a:r>
            <a:r>
              <a:rPr lang="en-US" altLang="zh-CN" sz="2400" dirty="0">
                <a:latin typeface="Georgia Pro" panose="02040502050405020303" pitchFamily="18" charset="0"/>
              </a:rPr>
              <a:t>: </a:t>
            </a:r>
            <a:r>
              <a:rPr lang="en" altLang="zh-CN" sz="2400" dirty="0">
                <a:latin typeface="Georgia Pro" panose="02040502050405020303" pitchFamily="18" charset="0"/>
              </a:rPr>
              <a:t>use a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semantic field </a:t>
            </a:r>
            <a:r>
              <a:rPr lang="en" altLang="zh-CN" sz="2400" dirty="0">
                <a:latin typeface="Georgia Pro" panose="02040502050405020303" pitchFamily="18" charset="0"/>
              </a:rPr>
              <a:t>as the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intermediate representation</a:t>
            </a:r>
            <a:r>
              <a:rPr lang="en" altLang="zh-CN" sz="2400" dirty="0">
                <a:latin typeface="Georgia Pro" panose="02040502050405020303" pitchFamily="18" charset="0"/>
              </a:rPr>
              <a:t>, which is easier to reconstruct from an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input semantic mask </a:t>
            </a:r>
            <a:r>
              <a:rPr lang="en" altLang="zh-CN" sz="2400" dirty="0">
                <a:latin typeface="Georgia Pro" panose="02040502050405020303" pitchFamily="18" charset="0"/>
              </a:rPr>
              <a:t>and then translate to a radiance field with the assistance of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off-the-shelf semantic image synthesis models</a:t>
            </a:r>
            <a:r>
              <a:rPr lang="en" altLang="zh-CN" sz="2400" dirty="0">
                <a:latin typeface="Georgia Pro" panose="02040502050405020303" pitchFamily="18" charset="0"/>
              </a:rPr>
              <a:t>. </a:t>
            </a:r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DB20A896-C475-612D-A8EE-426B26703D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3575" y="2179213"/>
            <a:ext cx="6331721" cy="2906466"/>
          </a:xfrm>
          <a:prstGeom prst="rect">
            <a:avLst/>
          </a:prstGeom>
        </p:spPr>
      </p:pic>
      <p:pic>
        <p:nvPicPr>
          <p:cNvPr id="11" name="teaser">
            <a:hlinkClick r:id="" action="ppaction://media"/>
            <a:extLst>
              <a:ext uri="{FF2B5EF4-FFF2-40B4-BE49-F238E27FC236}">
                <a16:creationId xmlns:a16="http://schemas.microsoft.com/office/drawing/2014/main" id="{0DAAF9A6-0A49-603C-DF4F-F6A5CB6A54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71995" y="2254420"/>
            <a:ext cx="4821580" cy="2362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1420820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0" y="411370"/>
            <a:ext cx="6559661" cy="75437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Our Pipeline and Methods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4</a:t>
            </a:fld>
            <a:endParaRPr kumimoji="1" lang="zh-CN" altLang="en-US"/>
          </a:p>
        </p:txBody>
      </p:sp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54CFAD6-43BE-0AC6-EABB-B8C204F1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7206" y="1318917"/>
            <a:ext cx="11075194" cy="209899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" altLang="zh-CN" sz="2400" dirty="0">
                <a:latin typeface="Georgia Pro" panose="02040502050405020303" pitchFamily="18" charset="0"/>
              </a:rPr>
              <a:t>Generate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multi-view semantic masks </a:t>
            </a:r>
            <a:r>
              <a:rPr lang="en" altLang="zh-CN" sz="2400" dirty="0">
                <a:latin typeface="Georgia Pro" panose="02040502050405020303" pitchFamily="18" charset="0"/>
              </a:rPr>
              <a:t>with an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inpainting network </a:t>
            </a:r>
            <a:r>
              <a:rPr lang="en" altLang="zh-CN" sz="2400" dirty="0">
                <a:latin typeface="Georgia Pro" panose="02040502050405020303" pitchFamily="18" charset="0"/>
              </a:rPr>
              <a:t>and then convert semantic masks to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RGB images </a:t>
            </a:r>
            <a:r>
              <a:rPr lang="en" altLang="zh-CN" sz="2400" dirty="0">
                <a:latin typeface="Georgia Pro" panose="02040502050405020303" pitchFamily="18" charset="0"/>
              </a:rPr>
              <a:t>using SPADE</a:t>
            </a:r>
            <a:endParaRPr lang="en-US" sz="2400" dirty="0">
              <a:latin typeface="Georgia Pro" panose="02040502050405020303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" altLang="zh-CN" dirty="0">
                <a:latin typeface="Georgia Pro" panose="02040502050405020303" pitchFamily="18" charset="0"/>
              </a:rPr>
              <a:t>learned with the supervision of multi-view 2D videos</a:t>
            </a:r>
            <a:endParaRPr lang="en-US" dirty="0"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</a:pP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Neural scene representation </a:t>
            </a:r>
            <a:r>
              <a:rPr lang="en" altLang="zh-CN" sz="2400" dirty="0">
                <a:latin typeface="Georgia Pro" panose="02040502050405020303" pitchFamily="18" charset="0"/>
              </a:rPr>
              <a:t>is optimized to fuse appearance information provided by SPADE, which enables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view-consistent rendering</a:t>
            </a:r>
          </a:p>
          <a:p>
            <a:pPr lvl="1">
              <a:lnSpc>
                <a:spcPct val="100000"/>
              </a:lnSpc>
            </a:pPr>
            <a:endParaRPr lang="en-US" sz="2000" dirty="0">
              <a:latin typeface="Georgia Pro" panose="02040502050405020303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8BFBD08-7BEB-4289-8AEE-4061E0211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8043" y="3365096"/>
            <a:ext cx="8675914" cy="3173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2768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0" y="411370"/>
            <a:ext cx="5565875" cy="75437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Experiment Results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5</a:t>
            </a:fld>
            <a:endParaRPr kumimoji="1" lang="zh-CN" altLang="en-US"/>
          </a:p>
        </p:txBody>
      </p:sp>
      <p:pic>
        <p:nvPicPr>
          <p:cNvPr id="10" name="2">
            <a:hlinkClick r:id="" action="ppaction://media"/>
            <a:extLst>
              <a:ext uri="{FF2B5EF4-FFF2-40B4-BE49-F238E27FC236}">
                <a16:creationId xmlns:a16="http://schemas.microsoft.com/office/drawing/2014/main" id="{19F5EE27-BDE3-FB29-B876-F76A14E67FC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42084" y="1197168"/>
            <a:ext cx="8557047" cy="481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427577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2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6</a:t>
            </a:fld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Volumetric Video Representations with Dynamic Codebooks (NeurIPS2023)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3FD8CB80-2F8D-A32A-5789-6CC8D14303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344858"/>
            <a:ext cx="11495134" cy="5098323"/>
          </a:xfrm>
        </p:spPr>
        <p:txBody>
          <a:bodyPr>
            <a:normAutofit/>
          </a:bodyPr>
          <a:lstStyle/>
          <a:p>
            <a:r>
              <a:rPr lang="en" altLang="zh-CN" sz="2400" b="1" dirty="0">
                <a:latin typeface="Georgia Pro" panose="02040502050405020303" pitchFamily="18" charset="0"/>
              </a:rPr>
              <a:t>Task: </a:t>
            </a:r>
            <a:r>
              <a:rPr lang="en" altLang="zh-CN" sz="2400" dirty="0">
                <a:latin typeface="Georgia Pro" panose="02040502050405020303" pitchFamily="18" charset="0"/>
              </a:rPr>
              <a:t>high-fidelity volumetric videos with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low storage cost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  <a:p>
            <a:pPr>
              <a:buFont typeface="Wingdings" panose="05000000000000000000" pitchFamily="2" charset="2"/>
              <a:buChar char="Ø"/>
            </a:pPr>
            <a:r>
              <a:rPr lang="en" altLang="zh-CN" sz="2400" b="1" dirty="0">
                <a:latin typeface="Georgia Pro" panose="02040502050405020303" pitchFamily="18" charset="0"/>
              </a:rPr>
              <a:t>Key idea</a:t>
            </a:r>
            <a:r>
              <a:rPr lang="en-US" altLang="zh-CN" sz="2400" dirty="0">
                <a:latin typeface="Georgia Pro" panose="02040502050405020303" pitchFamily="18" charset="0"/>
              </a:rPr>
              <a:t>: </a:t>
            </a:r>
            <a:r>
              <a:rPr lang="en" altLang="zh-CN" sz="2400" dirty="0">
                <a:latin typeface="Georgia Pro" panose="02040502050405020303" pitchFamily="18" charset="0"/>
              </a:rPr>
              <a:t>novel neural representation </a:t>
            </a:r>
            <a:r>
              <a:rPr lang="en-US" altLang="zh-CN" sz="2400" dirty="0">
                <a:latin typeface="Georgia Pro" panose="02040502050405020303" pitchFamily="18" charset="0"/>
              </a:rPr>
              <a:t>——</a:t>
            </a:r>
            <a:r>
              <a:rPr lang="zh-CN" altLang="en-US" sz="2400" dirty="0">
                <a:latin typeface="Georgia Pro" panose="02040502050405020303" pitchFamily="18" charset="0"/>
              </a:rPr>
              <a:t>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dynamic codebook</a:t>
            </a:r>
            <a:r>
              <a:rPr lang="en" altLang="zh-CN" sz="2400" dirty="0">
                <a:latin typeface="Georgia Pro" panose="02040502050405020303" pitchFamily="18" charset="0"/>
              </a:rPr>
              <a:t>, which first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merges similar features </a:t>
            </a:r>
            <a:r>
              <a:rPr lang="en" altLang="zh-CN" sz="2400" dirty="0">
                <a:latin typeface="Georgia Pro" panose="02040502050405020303" pitchFamily="18" charset="0"/>
              </a:rPr>
              <a:t>for the model compression and then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compensates for the potential decline</a:t>
            </a:r>
            <a:r>
              <a:rPr lang="en" altLang="zh-CN" sz="2400" dirty="0">
                <a:latin typeface="Georgia Pro" panose="02040502050405020303" pitchFamily="18" charset="0"/>
              </a:rPr>
              <a:t>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in rendering quality </a:t>
            </a:r>
            <a:r>
              <a:rPr lang="en" altLang="zh-CN" sz="2400" dirty="0">
                <a:latin typeface="Georgia Pro" panose="02040502050405020303" pitchFamily="18" charset="0"/>
              </a:rPr>
              <a:t>by </a:t>
            </a:r>
            <a:r>
              <a:rPr lang="en" altLang="zh-CN" sz="2400" dirty="0">
                <a:solidFill>
                  <a:schemeClr val="accent2"/>
                </a:solidFill>
                <a:latin typeface="Georgia Pro" panose="02040502050405020303" pitchFamily="18" charset="0"/>
              </a:rPr>
              <a:t>a set of dynamic codes</a:t>
            </a:r>
            <a:r>
              <a:rPr lang="en" altLang="zh-CN" sz="2400" dirty="0">
                <a:latin typeface="Georgia Pro" panose="02040502050405020303" pitchFamily="18" charset="0"/>
              </a:rPr>
              <a:t>. </a:t>
            </a:r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sz="2400" dirty="0">
              <a:latin typeface="Georgia Pro" panose="02040502050405020303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09E6FE7-8292-06DE-A134-DFBC74A87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1919" y="1956269"/>
            <a:ext cx="5606142" cy="2852595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EE1BE790-E007-F1BD-B1F2-D3DB66FA14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4942" y="1956269"/>
            <a:ext cx="4492916" cy="2587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29068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8AC43F-63C7-0F58-DF38-0D43A163B2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3910" y="411370"/>
            <a:ext cx="6559661" cy="754373"/>
          </a:xfrm>
        </p:spPr>
        <p:txBody>
          <a:bodyPr>
            <a:noAutofit/>
          </a:bodyPr>
          <a:lstStyle/>
          <a:p>
            <a:pPr algn="ctr"/>
            <a:r>
              <a:rPr lang="en-US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Our Pipeline and Methods</a:t>
            </a:r>
            <a:endParaRPr lang="en" altLang="zh-CN" sz="3600" b="1" dirty="0">
              <a:solidFill>
                <a:srgbClr val="000000"/>
              </a:solidFill>
              <a:latin typeface="Georgia" panose="02040502050405020303" pitchFamily="18" charset="0"/>
            </a:endParaRP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7</a:t>
            </a:fld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37CDA62-DEF1-7C87-757A-D2E98F3594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8449" y="30866"/>
            <a:ext cx="3857846" cy="2299739"/>
          </a:xfrm>
          <a:prstGeom prst="rect">
            <a:avLst/>
          </a:prstGeom>
        </p:spPr>
      </p:pic>
      <p:sp>
        <p:nvSpPr>
          <p:cNvPr id="7" name="内容占位符 2">
            <a:extLst>
              <a:ext uri="{FF2B5EF4-FFF2-40B4-BE49-F238E27FC236}">
                <a16:creationId xmlns:a16="http://schemas.microsoft.com/office/drawing/2014/main" id="{754CFAD6-43BE-0AC6-EABB-B8C204F129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3910" y="1390879"/>
            <a:ext cx="9300823" cy="5172423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" altLang="zh-CN" sz="2400" dirty="0">
                <a:latin typeface="Georgia Pro" panose="02040502050405020303" pitchFamily="18" charset="0"/>
              </a:rPr>
              <a:t>Model volumetric videos with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multiple feature planes</a:t>
            </a:r>
            <a:endParaRPr lang="en-US" sz="2400" dirty="0">
              <a:solidFill>
                <a:srgbClr val="0070C0"/>
              </a:solidFill>
              <a:latin typeface="Georgia Pro" panose="02040502050405020303" pitchFamily="18" charset="0"/>
            </a:endParaRPr>
          </a:p>
          <a:p>
            <a:pPr lvl="1">
              <a:lnSpc>
                <a:spcPct val="100000"/>
              </a:lnSpc>
            </a:pPr>
            <a:r>
              <a:rPr lang="en" altLang="zh-CN" dirty="0">
                <a:latin typeface="Georgia Pro" panose="02040502050405020303" pitchFamily="18" charset="0"/>
              </a:rPr>
              <a:t>learned with the supervision of multi-view 2D videos</a:t>
            </a:r>
            <a:endParaRPr lang="en-US" dirty="0"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</a:pPr>
            <a:r>
              <a:rPr lang="en" altLang="zh-CN" sz="2400" dirty="0">
                <a:latin typeface="Georgia Pro" panose="02040502050405020303" pitchFamily="18" charset="0"/>
              </a:rPr>
              <a:t>Convert the feature planes to an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index plane as well as a codebook</a:t>
            </a:r>
          </a:p>
          <a:p>
            <a:pPr lvl="1">
              <a:lnSpc>
                <a:spcPct val="100000"/>
              </a:lnSpc>
            </a:pPr>
            <a:r>
              <a:rPr lang="en" altLang="zh-CN" sz="2000" dirty="0"/>
              <a:t> </a:t>
            </a:r>
            <a:r>
              <a:rPr lang="en-US" dirty="0">
                <a:latin typeface="Georgia Pro" panose="02040502050405020303" pitchFamily="18" charset="0"/>
              </a:rPr>
              <a:t>👍 </a:t>
            </a:r>
            <a:r>
              <a:rPr lang="en" altLang="zh-CN" dirty="0">
                <a:latin typeface="Georgia Pro" panose="02040502050405020303" pitchFamily="18" charset="0"/>
              </a:rPr>
              <a:t>the codebook is constructed by directly flattening of the feature plane</a:t>
            </a:r>
            <a:endParaRPr lang="en-US" dirty="0"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US" sz="2400" dirty="0">
                <a:latin typeface="Georgia Pro" panose="02040502050405020303" pitchFamily="18" charset="0"/>
              </a:rPr>
              <a:t> </a:t>
            </a:r>
            <a:r>
              <a:rPr lang="en" sz="2400" dirty="0">
                <a:latin typeface="Georgia Pro" panose="02040502050405020303" pitchFamily="18" charset="0"/>
              </a:rPr>
              <a:t>U</a:t>
            </a:r>
            <a:r>
              <a:rPr lang="en" altLang="zh-CN" sz="2400" dirty="0">
                <a:latin typeface="Georgia Pro" panose="02040502050405020303" pitchFamily="18" charset="0"/>
              </a:rPr>
              <a:t>se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clustering method</a:t>
            </a:r>
            <a:r>
              <a:rPr lang="en" altLang="zh-CN" sz="2400" dirty="0">
                <a:latin typeface="Georgia Pro" panose="02040502050405020303" pitchFamily="18" charset="0"/>
              </a:rPr>
              <a:t> </a:t>
            </a:r>
            <a:r>
              <a:rPr lang="en-US" altLang="zh-CN" sz="2400" dirty="0">
                <a:latin typeface="Georgia Pro" panose="02040502050405020303" pitchFamily="18" charset="0"/>
              </a:rPr>
              <a:t>(K-means) </a:t>
            </a:r>
            <a:r>
              <a:rPr lang="en" altLang="zh-CN" sz="2400" dirty="0">
                <a:latin typeface="Georgia Pro" panose="02040502050405020303" pitchFamily="18" charset="0"/>
              </a:rPr>
              <a:t>to </a:t>
            </a: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merge similar codes</a:t>
            </a:r>
            <a:endParaRPr lang="en-US" sz="2400" dirty="0">
              <a:solidFill>
                <a:srgbClr val="0070C0"/>
              </a:solidFill>
              <a:latin typeface="Georgia Pro" panose="02040502050405020303" pitchFamily="18" charset="0"/>
            </a:endParaRPr>
          </a:p>
          <a:p>
            <a:pPr>
              <a:lnSpc>
                <a:spcPct val="100000"/>
              </a:lnSpc>
              <a:buFont typeface="Wingdings" panose="05000000000000000000" pitchFamily="2" charset="2"/>
              <a:buChar char="Ø"/>
            </a:pPr>
            <a:r>
              <a:rPr lang="en" altLang="zh-CN" sz="2400" dirty="0">
                <a:solidFill>
                  <a:srgbClr val="0070C0"/>
                </a:solidFill>
                <a:latin typeface="Georgia Pro" panose="02040502050405020303" pitchFamily="18" charset="0"/>
              </a:rPr>
              <a:t>Dynamic codes</a:t>
            </a:r>
            <a:r>
              <a:rPr lang="en" altLang="zh-CN" sz="2400" dirty="0">
                <a:latin typeface="Georgia Pro" panose="02040502050405020303" pitchFamily="18" charset="0"/>
              </a:rPr>
              <a:t> are appended to the trimmed codebook </a:t>
            </a:r>
          </a:p>
          <a:p>
            <a:pPr lvl="1">
              <a:lnSpc>
                <a:spcPct val="100000"/>
              </a:lnSpc>
            </a:pPr>
            <a:r>
              <a:rPr lang="en" altLang="zh-CN" dirty="0">
                <a:solidFill>
                  <a:srgbClr val="0070C0"/>
                </a:solidFill>
                <a:latin typeface="Georgia Pro" panose="02040502050405020303" pitchFamily="18" charset="0"/>
              </a:rPr>
              <a:t>maintain an index plane </a:t>
            </a:r>
            <a:r>
              <a:rPr lang="en" altLang="zh-CN" dirty="0">
                <a:latin typeface="Georgia Pro" panose="02040502050405020303" pitchFamily="18" charset="0"/>
              </a:rPr>
              <a:t>for each time fragment</a:t>
            </a:r>
            <a:endParaRPr lang="en" altLang="zh-CN" dirty="0"/>
          </a:p>
          <a:p>
            <a:pPr lvl="1">
              <a:lnSpc>
                <a:spcPct val="100000"/>
              </a:lnSpc>
            </a:pPr>
            <a:r>
              <a:rPr lang="en" altLang="zh-CN" dirty="0">
                <a:solidFill>
                  <a:srgbClr val="0070C0"/>
                </a:solidFill>
                <a:latin typeface="Georgia Pro" panose="02040502050405020303" pitchFamily="18" charset="0"/>
              </a:rPr>
              <a:t>optimize a portion of the codes </a:t>
            </a:r>
            <a:r>
              <a:rPr lang="en" altLang="zh-CN" dirty="0">
                <a:latin typeface="Georgia Pro" panose="02040502050405020303" pitchFamily="18" charset="0"/>
              </a:rPr>
              <a:t>for each time fragment. These codes are </a:t>
            </a:r>
            <a:r>
              <a:rPr lang="en" altLang="zh-CN" dirty="0">
                <a:solidFill>
                  <a:srgbClr val="0070C0"/>
                </a:solidFill>
                <a:latin typeface="Georgia Pro" panose="02040502050405020303" pitchFamily="18" charset="0"/>
              </a:rPr>
              <a:t>incrementally added to the codebook</a:t>
            </a:r>
            <a:r>
              <a:rPr lang="en" altLang="zh-CN" dirty="0">
                <a:latin typeface="Georgia Pro" panose="02040502050405020303" pitchFamily="18" charset="0"/>
              </a:rPr>
              <a:t>, and the corresponding positions in the index plane are updated</a:t>
            </a:r>
            <a:endParaRPr lang="en-US" dirty="0">
              <a:latin typeface="Georgia Pro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78223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8</a:t>
            </a:fld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AttFace: High-resolution Face Swapping with Attention Network</a:t>
            </a:r>
            <a:r>
              <a:rPr lang="en" altLang="zh-CN" sz="1400" dirty="0"/>
              <a:t> </a:t>
            </a:r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(TCI)</a:t>
            </a:r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BBF5CD2-4DFE-B30E-8563-25036B4E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8" y="1344859"/>
            <a:ext cx="11064262" cy="2290970"/>
          </a:xfrm>
        </p:spPr>
        <p:txBody>
          <a:bodyPr>
            <a:normAutofit/>
          </a:bodyPr>
          <a:lstStyle/>
          <a:p>
            <a:r>
              <a:rPr lang="en" altLang="zh-CN" sz="2400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Class-Specific Attributes Transfer</a:t>
            </a:r>
          </a:p>
          <a:p>
            <a:pPr lvl="1"/>
            <a:r>
              <a:rPr lang="en" altLang="zh-CN" dirty="0">
                <a:latin typeface="Georgia Pro" panose="02040502050405020303" pitchFamily="18" charset="0"/>
              </a:rPr>
              <a:t>To finely aggregate identity information between identity and reference faces, we propose a novel Identity Transfer module, which is well designed based on the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self-attention mechanism</a:t>
            </a:r>
            <a:r>
              <a:rPr lang="en" altLang="zh-CN" dirty="0">
                <a:latin typeface="Georgia Pro" panose="02040502050405020303" pitchFamily="18" charset="0"/>
              </a:rPr>
              <a:t>.</a:t>
            </a: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sz="2400" dirty="0">
              <a:latin typeface="Georgia Pro" panose="02040502050405020303" pitchFamily="18" charset="0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25372A3E-9AD2-C1EA-1F03-ADF0614A384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658"/>
          <a:stretch/>
        </p:blipFill>
        <p:spPr>
          <a:xfrm>
            <a:off x="3432718" y="3418190"/>
            <a:ext cx="5241073" cy="3079715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394C8F0A-41E7-3993-9DEB-769CC25EA8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7150" y="2830188"/>
            <a:ext cx="4457700" cy="5207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73B5E2B1-4AC4-9C60-34BF-4AB56DD002C1}"/>
              </a:ext>
            </a:extLst>
          </p:cNvPr>
          <p:cNvSpPr txBox="1"/>
          <p:nvPr/>
        </p:nvSpPr>
        <p:spPr>
          <a:xfrm>
            <a:off x="1632082" y="3866220"/>
            <a:ext cx="194931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Source Face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Feature map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C08FA9C-ACD5-0C0D-AC61-DE042CAA2BEB}"/>
              </a:ext>
            </a:extLst>
          </p:cNvPr>
          <p:cNvSpPr txBox="1"/>
          <p:nvPr/>
        </p:nvSpPr>
        <p:spPr>
          <a:xfrm>
            <a:off x="1632082" y="5355217"/>
            <a:ext cx="4289236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Target Face</a:t>
            </a:r>
          </a:p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Feature map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ED459A79-08A8-D47D-1AB7-E06B7947C431}"/>
              </a:ext>
            </a:extLst>
          </p:cNvPr>
          <p:cNvSpPr txBox="1"/>
          <p:nvPr/>
        </p:nvSpPr>
        <p:spPr>
          <a:xfrm>
            <a:off x="4382716" y="5224164"/>
            <a:ext cx="43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K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4ADE3E5-A455-C67F-12C1-369F013176BC}"/>
              </a:ext>
            </a:extLst>
          </p:cNvPr>
          <p:cNvSpPr txBox="1"/>
          <p:nvPr/>
        </p:nvSpPr>
        <p:spPr>
          <a:xfrm>
            <a:off x="5618644" y="5225462"/>
            <a:ext cx="43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V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FBBA6577-DAE5-E6A8-5A47-E72B3A2F0A99}"/>
              </a:ext>
            </a:extLst>
          </p:cNvPr>
          <p:cNvSpPr txBox="1"/>
          <p:nvPr/>
        </p:nvSpPr>
        <p:spPr>
          <a:xfrm>
            <a:off x="4382716" y="4295468"/>
            <a:ext cx="43461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Q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136740899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DBDD53-2A15-B927-669E-39FBA0D409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kumimoji="1" lang="en-US" altLang="zh-CN" dirty="0"/>
              <a:t>8/15/2023</a:t>
            </a:r>
            <a:endParaRPr kumimoji="1"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4EE1DD5-63FE-35F7-83FA-726B9776FB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DCA4AE-C523-7B49-B62D-7D3D9B670670}" type="slidenum">
              <a:rPr kumimoji="1" lang="zh-CN" altLang="en-US" smtClean="0"/>
              <a:pPr/>
              <a:t>9</a:t>
            </a:fld>
            <a:endParaRPr kumimoji="1"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61C52335-0C84-531B-ABAA-40B0CE752374}"/>
              </a:ext>
            </a:extLst>
          </p:cNvPr>
          <p:cNvSpPr txBox="1">
            <a:spLocks/>
          </p:cNvSpPr>
          <p:nvPr/>
        </p:nvSpPr>
        <p:spPr>
          <a:xfrm>
            <a:off x="243911" y="360095"/>
            <a:ext cx="11512660" cy="7543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AttFace: High-resolution Face Swapping with Attention Network</a:t>
            </a:r>
            <a:r>
              <a:rPr lang="en" altLang="zh-CN" sz="1400" dirty="0"/>
              <a:t> </a:t>
            </a:r>
            <a:r>
              <a:rPr lang="en" altLang="zh-CN" sz="3600" b="1" dirty="0">
                <a:solidFill>
                  <a:srgbClr val="000000"/>
                </a:solidFill>
                <a:latin typeface="Georgia" panose="02040502050405020303" pitchFamily="18" charset="0"/>
              </a:rPr>
              <a:t>(TCI)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56157C-1241-8C9C-CE26-8E1A9F4B9D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41" y="2731320"/>
            <a:ext cx="7772400" cy="3625030"/>
          </a:xfrm>
          <a:prstGeom prst="rect">
            <a:avLst/>
          </a:prstGeom>
        </p:spPr>
      </p:pic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CBBF5CD2-4DFE-B30E-8563-25036B4E72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367" y="1344859"/>
            <a:ext cx="11162233" cy="1322142"/>
          </a:xfrm>
        </p:spPr>
        <p:txBody>
          <a:bodyPr>
            <a:normAutofit/>
          </a:bodyPr>
          <a:lstStyle/>
          <a:p>
            <a:r>
              <a:rPr lang="en" altLang="zh-CN" sz="2400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Background Transfer</a:t>
            </a:r>
          </a:p>
          <a:p>
            <a:pPr lvl="1"/>
            <a:r>
              <a:rPr lang="en" altLang="zh-CN" dirty="0">
                <a:latin typeface="Georgia Pro" panose="02040502050405020303" pitchFamily="18" charset="0"/>
              </a:rPr>
              <a:t>To eliminate the blending boundary, target features are aggregated with the generative features in a </a:t>
            </a:r>
            <a:r>
              <a:rPr lang="en" altLang="zh-CN" dirty="0">
                <a:solidFill>
                  <a:schemeClr val="accent6">
                    <a:lumMod val="75000"/>
                  </a:schemeClr>
                </a:solidFill>
                <a:latin typeface="Georgia Pro" panose="02040502050405020303" pitchFamily="18" charset="0"/>
              </a:rPr>
              <a:t>multi-scale manner</a:t>
            </a:r>
            <a:r>
              <a:rPr lang="en" altLang="zh-CN" dirty="0">
                <a:latin typeface="Georgia Pro" panose="02040502050405020303" pitchFamily="18" charset="0"/>
              </a:rPr>
              <a:t>.</a:t>
            </a: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altLang="zh-CN" sz="2400" dirty="0">
              <a:latin typeface="Georgia Pro" panose="02040502050405020303" pitchFamily="18" charset="0"/>
            </a:endParaRPr>
          </a:p>
          <a:p>
            <a:pPr marL="0" indent="0">
              <a:buNone/>
            </a:pPr>
            <a:endParaRPr lang="en" altLang="zh-CN" sz="2400" dirty="0">
              <a:latin typeface="Georgia Pro" panose="02040502050405020303" pitchFamily="18" charset="0"/>
            </a:endParaRPr>
          </a:p>
          <a:p>
            <a:endParaRPr lang="en-US" sz="2400" dirty="0">
              <a:latin typeface="Georgia Pro" panose="02040502050405020303" pitchFamily="18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633025F5-5A06-7501-7495-5738A7A689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2387083"/>
            <a:ext cx="2794000" cy="635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821EBC28-A821-3D68-2E19-4261CECC8D13}"/>
              </a:ext>
            </a:extLst>
          </p:cNvPr>
          <p:cNvSpPr/>
          <p:nvPr/>
        </p:nvSpPr>
        <p:spPr>
          <a:xfrm>
            <a:off x="6479478" y="4516244"/>
            <a:ext cx="1515946" cy="780586"/>
          </a:xfrm>
          <a:custGeom>
            <a:avLst/>
            <a:gdLst>
              <a:gd name="connsiteX0" fmla="*/ 0 w 1515946"/>
              <a:gd name="connsiteY0" fmla="*/ 0 h 780586"/>
              <a:gd name="connsiteX1" fmla="*/ 490156 w 1515946"/>
              <a:gd name="connsiteY1" fmla="*/ 0 h 780586"/>
              <a:gd name="connsiteX2" fmla="*/ 949993 w 1515946"/>
              <a:gd name="connsiteY2" fmla="*/ 0 h 780586"/>
              <a:gd name="connsiteX3" fmla="*/ 1515946 w 1515946"/>
              <a:gd name="connsiteY3" fmla="*/ 0 h 780586"/>
              <a:gd name="connsiteX4" fmla="*/ 1515946 w 1515946"/>
              <a:gd name="connsiteY4" fmla="*/ 382487 h 780586"/>
              <a:gd name="connsiteX5" fmla="*/ 1515946 w 1515946"/>
              <a:gd name="connsiteY5" fmla="*/ 780586 h 780586"/>
              <a:gd name="connsiteX6" fmla="*/ 1040950 w 1515946"/>
              <a:gd name="connsiteY6" fmla="*/ 780586 h 780586"/>
              <a:gd name="connsiteX7" fmla="*/ 565953 w 1515946"/>
              <a:gd name="connsiteY7" fmla="*/ 780586 h 780586"/>
              <a:gd name="connsiteX8" fmla="*/ 0 w 1515946"/>
              <a:gd name="connsiteY8" fmla="*/ 780586 h 780586"/>
              <a:gd name="connsiteX9" fmla="*/ 0 w 1515946"/>
              <a:gd name="connsiteY9" fmla="*/ 413711 h 780586"/>
              <a:gd name="connsiteX10" fmla="*/ 0 w 1515946"/>
              <a:gd name="connsiteY10" fmla="*/ 0 h 780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515946" h="780586" extrusionOk="0">
                <a:moveTo>
                  <a:pt x="0" y="0"/>
                </a:moveTo>
                <a:cubicBezTo>
                  <a:pt x="146093" y="-4988"/>
                  <a:pt x="330051" y="8234"/>
                  <a:pt x="490156" y="0"/>
                </a:cubicBezTo>
                <a:cubicBezTo>
                  <a:pt x="650261" y="-8234"/>
                  <a:pt x="818993" y="10168"/>
                  <a:pt x="949993" y="0"/>
                </a:cubicBezTo>
                <a:cubicBezTo>
                  <a:pt x="1080993" y="-10168"/>
                  <a:pt x="1319466" y="6458"/>
                  <a:pt x="1515946" y="0"/>
                </a:cubicBezTo>
                <a:cubicBezTo>
                  <a:pt x="1516645" y="158530"/>
                  <a:pt x="1512586" y="249561"/>
                  <a:pt x="1515946" y="382487"/>
                </a:cubicBezTo>
                <a:cubicBezTo>
                  <a:pt x="1519306" y="515413"/>
                  <a:pt x="1525906" y="589316"/>
                  <a:pt x="1515946" y="780586"/>
                </a:cubicBezTo>
                <a:cubicBezTo>
                  <a:pt x="1329603" y="803592"/>
                  <a:pt x="1201452" y="791782"/>
                  <a:pt x="1040950" y="780586"/>
                </a:cubicBezTo>
                <a:cubicBezTo>
                  <a:pt x="880448" y="769390"/>
                  <a:pt x="717747" y="783953"/>
                  <a:pt x="565953" y="780586"/>
                </a:cubicBezTo>
                <a:cubicBezTo>
                  <a:pt x="414159" y="777219"/>
                  <a:pt x="261442" y="773637"/>
                  <a:pt x="0" y="780586"/>
                </a:cubicBezTo>
                <a:cubicBezTo>
                  <a:pt x="-10137" y="683036"/>
                  <a:pt x="17180" y="561118"/>
                  <a:pt x="0" y="413711"/>
                </a:cubicBezTo>
                <a:cubicBezTo>
                  <a:pt x="-17180" y="266304"/>
                  <a:pt x="20402" y="85874"/>
                  <a:pt x="0" y="0"/>
                </a:cubicBezTo>
                <a:close/>
              </a:path>
            </a:pathLst>
          </a:custGeom>
          <a:noFill/>
          <a:ln w="50800" cmpd="dbl">
            <a:solidFill>
              <a:srgbClr val="7030A0"/>
            </a:solidFill>
            <a:prstDash val="dash"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5E5F141-751B-E692-4E45-1EFD97133CAE}"/>
              </a:ext>
            </a:extLst>
          </p:cNvPr>
          <p:cNvSpPr txBox="1"/>
          <p:nvPr/>
        </p:nvSpPr>
        <p:spPr>
          <a:xfrm>
            <a:off x="8071625" y="4706482"/>
            <a:ext cx="428923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Georgia" panose="02040502050405020303" pitchFamily="18" charset="0"/>
                <a:ea typeface="+mj-ea"/>
                <a:cs typeface="+mj-cs"/>
              </a:rPr>
              <a:t>Blender Module</a:t>
            </a:r>
            <a:endParaRPr lang="zh-CN" altLang="en-US" sz="2000" b="1" dirty="0">
              <a:solidFill>
                <a:srgbClr val="000000"/>
              </a:solidFill>
              <a:latin typeface="Georgia" panose="020405020504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565635740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446</TotalTime>
  <Words>883</Words>
  <Application>Microsoft Macintosh PowerPoint</Application>
  <PresentationFormat>宽屏</PresentationFormat>
  <Paragraphs>173</Paragraphs>
  <Slides>14</Slides>
  <Notes>14</Notes>
  <HiddenSlides>0</HiddenSlides>
  <MMClips>5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1" baseType="lpstr">
      <vt:lpstr>等线</vt:lpstr>
      <vt:lpstr>等线 Light</vt:lpstr>
      <vt:lpstr>Arial</vt:lpstr>
      <vt:lpstr>Georgia</vt:lpstr>
      <vt:lpstr>Georgia Pro</vt:lpstr>
      <vt:lpstr>Wingdings</vt:lpstr>
      <vt:lpstr>Office 主题​​</vt:lpstr>
      <vt:lpstr>PhD Interview Research Introduction</vt:lpstr>
      <vt:lpstr>Short Bio</vt:lpstr>
      <vt:lpstr>Painting 3D Nature in 2D (CVPR2023)</vt:lpstr>
      <vt:lpstr>Our Pipeline and Methods</vt:lpstr>
      <vt:lpstr>Experiment Results</vt:lpstr>
      <vt:lpstr>PowerPoint 演示文稿</vt:lpstr>
      <vt:lpstr>Our Pipeline and Methods</vt:lpstr>
      <vt:lpstr>PowerPoint 演示文稿</vt:lpstr>
      <vt:lpstr>PowerPoint 演示文稿</vt:lpstr>
      <vt:lpstr>Edit Result on DNeRF Datset </vt:lpstr>
      <vt:lpstr>PowerPoint 演示文稿</vt:lpstr>
      <vt:lpstr>Self-attention Injection</vt:lpstr>
      <vt:lpstr>Spatial-Temporal Attention (STA) Module</vt:lpstr>
      <vt:lpstr>View dimension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NeuralEditor: Editing Neural Radiance Fields via Manipulating Point Clouds</dc:title>
  <dc:creator>Linzhan Mou</dc:creator>
  <cp:lastModifiedBy>Linzhan Mou</cp:lastModifiedBy>
  <cp:revision>20</cp:revision>
  <dcterms:created xsi:type="dcterms:W3CDTF">2023-08-15T01:50:25Z</dcterms:created>
  <dcterms:modified xsi:type="dcterms:W3CDTF">2023-08-16T04:47:41Z</dcterms:modified>
</cp:coreProperties>
</file>